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62" r:id="rId3"/>
    <p:sldId id="263" r:id="rId4"/>
    <p:sldId id="264" r:id="rId5"/>
    <p:sldId id="261" r:id="rId6"/>
    <p:sldId id="256" r:id="rId7"/>
    <p:sldId id="258" r:id="rId8"/>
    <p:sldId id="257" r:id="rId9"/>
    <p:sldId id="259" r:id="rId10"/>
    <p:sldId id="260" r:id="rId11"/>
    <p:sldId id="268" r:id="rId12"/>
    <p:sldId id="267" r:id="rId13"/>
    <p:sldId id="271" r:id="rId14"/>
    <p:sldId id="269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t Franklin" initials="JF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1020" y="-7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5-16T09:10:13.511" idx="2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5-15T13:40:49.256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BC0-3370-F942-B6C5-DC7A144BF132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6E67-34DF-014A-9177-D6E1EC6A1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BC0-3370-F942-B6C5-DC7A144BF132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6E67-34DF-014A-9177-D6E1EC6A1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BC0-3370-F942-B6C5-DC7A144BF132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6E67-34DF-014A-9177-D6E1EC6A1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Verdana" pitchFamily="-108" charset="0"/>
              </a:defRPr>
            </a:lvl1pPr>
          </a:lstStyle>
          <a:p>
            <a:pPr>
              <a:defRPr/>
            </a:pPr>
            <a:r>
              <a:rPr lang="en-US"/>
              <a:t>9/9/03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Verdana" pitchFamily="-108" charset="0"/>
              </a:defRPr>
            </a:lvl1pPr>
          </a:lstStyle>
          <a:p>
            <a:pPr>
              <a:defRPr/>
            </a:pPr>
            <a:r>
              <a:rPr lang="en-US"/>
              <a:t>Franklin Seminar Framework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7C411-7C3D-0041-8863-9C3DDD97F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75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4845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Verdana" pitchFamily="-108" charset="0"/>
              </a:defRPr>
            </a:lvl1pPr>
          </a:lstStyle>
          <a:p>
            <a:pPr>
              <a:defRPr/>
            </a:pPr>
            <a:fld id="{544B9B03-2C21-6D4B-9362-BCE44958FFC7}" type="datetime1">
              <a:rPr lang="en-US"/>
              <a:pPr>
                <a:defRPr/>
              </a:pPr>
              <a:t>4/9/2012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Verdana" pitchFamily="-108" charset="0"/>
              </a:defRPr>
            </a:lvl1pPr>
          </a:lstStyle>
          <a:p>
            <a:pPr>
              <a:defRPr/>
            </a:pPr>
            <a:r>
              <a:rPr lang="en-US"/>
              <a:t>Janet Franklin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5430C-304F-FD43-853E-DA12A4609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6F1DA-E3AD-7844-95FB-446E23A2A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BC0-3370-F942-B6C5-DC7A144BF132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6E67-34DF-014A-9177-D6E1EC6A1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BC0-3370-F942-B6C5-DC7A144BF132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6E67-34DF-014A-9177-D6E1EC6A1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BC0-3370-F942-B6C5-DC7A144BF132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6E67-34DF-014A-9177-D6E1EC6A1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BC0-3370-F942-B6C5-DC7A144BF132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6E67-34DF-014A-9177-D6E1EC6A1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BC0-3370-F942-B6C5-DC7A144BF132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6E67-34DF-014A-9177-D6E1EC6A1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BC0-3370-F942-B6C5-DC7A144BF132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6E67-34DF-014A-9177-D6E1EC6A1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BC0-3370-F942-B6C5-DC7A144BF132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6E67-34DF-014A-9177-D6E1EC6A1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9EBC0-3370-F942-B6C5-DC7A144BF132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96E67-34DF-014A-9177-D6E1EC6A11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9EBC0-3370-F942-B6C5-DC7A144BF132}" type="datetimeFigureOut">
              <a:rPr lang="en-US" smtClean="0"/>
              <a:t>4/9/2012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96E67-34DF-014A-9177-D6E1EC6A11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distribution modeling ideas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Update Apr 5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400" cy="3886200"/>
          </a:xfrm>
        </p:spPr>
        <p:txBody>
          <a:bodyPr/>
          <a:lstStyle/>
          <a:p>
            <a:r>
              <a:rPr lang="en-US" dirty="0" smtClean="0"/>
              <a:t>Oak seedling size </a:t>
            </a:r>
            <a:r>
              <a:rPr lang="en-US" dirty="0" err="1" smtClean="0"/>
              <a:t>vs</a:t>
            </a:r>
            <a:r>
              <a:rPr lang="en-US" dirty="0" smtClean="0"/>
              <a:t> water potential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76200"/>
            <a:ext cx="3448050" cy="6466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673601"/>
            <a:ext cx="4495800" cy="162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61938"/>
            <a:ext cx="5803900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087438"/>
            <a:ext cx="3795708" cy="5160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going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Estimate seedling ‘survival’ model (regeneration niche) </a:t>
            </a:r>
            <a:r>
              <a:rPr lang="en-US" dirty="0"/>
              <a:t>from downscaled CWD </a:t>
            </a:r>
            <a:r>
              <a:rPr lang="en-US" dirty="0" smtClean="0"/>
              <a:t>+ </a:t>
            </a:r>
            <a:r>
              <a:rPr lang="en-US" dirty="0"/>
              <a:t>thermal </a:t>
            </a:r>
            <a:r>
              <a:rPr lang="en-US" dirty="0" smtClean="0"/>
              <a:t>variable(s) (+soil factors?)</a:t>
            </a:r>
          </a:p>
          <a:p>
            <a:r>
              <a:rPr lang="en-US" dirty="0" smtClean="0"/>
              <a:t>Estimate probability of occurrence models (realized niche) for adults based on species maps available using same variables</a:t>
            </a:r>
          </a:p>
          <a:p>
            <a:r>
              <a:rPr lang="en-US" dirty="0" smtClean="0"/>
              <a:t>Compare their predictions in environmental and geographical space</a:t>
            </a:r>
          </a:p>
          <a:p>
            <a:pPr lvl="1"/>
            <a:r>
              <a:rPr lang="en-US" dirty="0" smtClean="0"/>
              <a:t>Seedling niche may be a subset of or </a:t>
            </a:r>
            <a:r>
              <a:rPr lang="en-US" dirty="0" err="1" smtClean="0"/>
              <a:t>disjunct</a:t>
            </a:r>
            <a:r>
              <a:rPr lang="en-US" dirty="0" smtClean="0"/>
              <a:t> from adult niche</a:t>
            </a:r>
            <a:r>
              <a:rPr lang="en-US" dirty="0" smtClean="0">
                <a:solidFill>
                  <a:srgbClr val="FF0000"/>
                </a:solidFill>
              </a:rPr>
              <a:t> because long lived adults may persist in locations where seedlings would not presently establish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Seedling experimental data may be too sparse to constrain response curves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Do broader scale survey of seedlings in the </a:t>
            </a:r>
            <a:r>
              <a:rPr lang="en-US" smtClean="0">
                <a:solidFill>
                  <a:srgbClr val="FF0000"/>
                </a:solidFill>
              </a:rPr>
              <a:t>study sites?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fld id="{F7ED0FD9-B3AB-764A-A07F-631E0DBD0CF9}" type="datetime1">
              <a:rPr lang="en-US" sz="1200" smtClean="0"/>
              <a:pPr>
                <a:defRPr/>
              </a:pPr>
              <a:t>4/9/2012</a:t>
            </a:fld>
            <a:endParaRPr lang="en-US" sz="120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smtClean="0"/>
              <a:t>Franklin Seminar Introduction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28676" name="Picture 5" descr="Fig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74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going to do?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 model(s) to maps of predictors derived from future climate predictions to derive “dynamic habitat suitability”</a:t>
            </a:r>
          </a:p>
          <a:p>
            <a:r>
              <a:rPr lang="en-US" dirty="0" smtClean="0"/>
              <a:t>Input to population patch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71"/>
          <p:cNvGrpSpPr>
            <a:grpSpLocks/>
          </p:cNvGrpSpPr>
          <p:nvPr/>
        </p:nvGrpSpPr>
        <p:grpSpPr bwMode="auto">
          <a:xfrm>
            <a:off x="3200400" y="2971800"/>
            <a:ext cx="2286000" cy="2286000"/>
            <a:chOff x="432" y="2160"/>
            <a:chExt cx="1440" cy="1440"/>
          </a:xfrm>
        </p:grpSpPr>
        <p:sp>
          <p:nvSpPr>
            <p:cNvPr id="32806" name="Rectangle 15"/>
            <p:cNvSpPr>
              <a:spLocks noChangeArrowheads="1"/>
            </p:cNvSpPr>
            <p:nvPr/>
          </p:nvSpPr>
          <p:spPr bwMode="auto">
            <a:xfrm>
              <a:off x="432" y="2160"/>
              <a:ext cx="1344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32807" name="Rectangle 16"/>
            <p:cNvSpPr>
              <a:spLocks noChangeArrowheads="1"/>
            </p:cNvSpPr>
            <p:nvPr/>
          </p:nvSpPr>
          <p:spPr bwMode="auto">
            <a:xfrm>
              <a:off x="480" y="2208"/>
              <a:ext cx="1344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32808" name="Rectangle 13"/>
            <p:cNvSpPr>
              <a:spLocks noChangeArrowheads="1"/>
            </p:cNvSpPr>
            <p:nvPr/>
          </p:nvSpPr>
          <p:spPr bwMode="auto">
            <a:xfrm>
              <a:off x="528" y="2256"/>
              <a:ext cx="1344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</p:grpSp>
      <p:sp>
        <p:nvSpPr>
          <p:cNvPr id="32771" name="Text Box 20"/>
          <p:cNvSpPr txBox="1">
            <a:spLocks noChangeArrowheads="1"/>
          </p:cNvSpPr>
          <p:nvPr/>
        </p:nvSpPr>
        <p:spPr bwMode="auto">
          <a:xfrm>
            <a:off x="3124200" y="2590800"/>
            <a:ext cx="1990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65" charset="0"/>
              </a:rPr>
              <a:t>Dynamic suitable habitat</a:t>
            </a:r>
          </a:p>
        </p:txBody>
      </p:sp>
      <p:pic>
        <p:nvPicPr>
          <p:cNvPr id="32772" name="Picture 1322"/>
          <p:cNvPicPr>
            <a:picLocks noChangeAspect="1" noChangeArrowheads="1"/>
          </p:cNvPicPr>
          <p:nvPr/>
        </p:nvPicPr>
        <p:blipFill>
          <a:blip r:embed="rId2"/>
          <a:srcRect l="64099" b="65440"/>
          <a:stretch>
            <a:fillRect/>
          </a:stretch>
        </p:blipFill>
        <p:spPr bwMode="auto">
          <a:xfrm>
            <a:off x="3886200" y="5638800"/>
            <a:ext cx="121920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Line 1329"/>
          <p:cNvSpPr>
            <a:spLocks noChangeShapeType="1"/>
          </p:cNvSpPr>
          <p:nvPr/>
        </p:nvSpPr>
        <p:spPr bwMode="auto">
          <a:xfrm flipV="1">
            <a:off x="3200400" y="1066800"/>
            <a:ext cx="1676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Line 1331"/>
          <p:cNvSpPr>
            <a:spLocks noChangeShapeType="1"/>
          </p:cNvSpPr>
          <p:nvPr/>
        </p:nvSpPr>
        <p:spPr bwMode="auto">
          <a:xfrm>
            <a:off x="6629400" y="2819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871"/>
          <p:cNvGrpSpPr>
            <a:grpSpLocks/>
          </p:cNvGrpSpPr>
          <p:nvPr/>
        </p:nvGrpSpPr>
        <p:grpSpPr bwMode="auto">
          <a:xfrm>
            <a:off x="533400" y="4191000"/>
            <a:ext cx="2286000" cy="2286000"/>
            <a:chOff x="432" y="2160"/>
            <a:chExt cx="1440" cy="1440"/>
          </a:xfrm>
        </p:grpSpPr>
        <p:sp>
          <p:nvSpPr>
            <p:cNvPr id="32803" name="Rectangle 15"/>
            <p:cNvSpPr>
              <a:spLocks noChangeArrowheads="1"/>
            </p:cNvSpPr>
            <p:nvPr/>
          </p:nvSpPr>
          <p:spPr bwMode="auto">
            <a:xfrm>
              <a:off x="432" y="2160"/>
              <a:ext cx="1344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32804" name="Rectangle 16"/>
            <p:cNvSpPr>
              <a:spLocks noChangeArrowheads="1"/>
            </p:cNvSpPr>
            <p:nvPr/>
          </p:nvSpPr>
          <p:spPr bwMode="auto">
            <a:xfrm>
              <a:off x="480" y="2208"/>
              <a:ext cx="1344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32805" name="Rectangle 13"/>
            <p:cNvSpPr>
              <a:spLocks noChangeArrowheads="1"/>
            </p:cNvSpPr>
            <p:nvPr/>
          </p:nvSpPr>
          <p:spPr bwMode="auto">
            <a:xfrm>
              <a:off x="528" y="2256"/>
              <a:ext cx="1344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</p:grpSp>
      <p:sp>
        <p:nvSpPr>
          <p:cNvPr id="32776" name="Text Box 20"/>
          <p:cNvSpPr txBox="1">
            <a:spLocks noChangeArrowheads="1"/>
          </p:cNvSpPr>
          <p:nvPr/>
        </p:nvSpPr>
        <p:spPr bwMode="auto">
          <a:xfrm>
            <a:off x="574675" y="3810000"/>
            <a:ext cx="1595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65" charset="0"/>
              </a:rPr>
              <a:t>Climate projections</a:t>
            </a:r>
          </a:p>
        </p:txBody>
      </p:sp>
      <p:grpSp>
        <p:nvGrpSpPr>
          <p:cNvPr id="4" name="Group 1871"/>
          <p:cNvGrpSpPr>
            <a:grpSpLocks/>
          </p:cNvGrpSpPr>
          <p:nvPr/>
        </p:nvGrpSpPr>
        <p:grpSpPr bwMode="auto">
          <a:xfrm>
            <a:off x="566738" y="838200"/>
            <a:ext cx="2286000" cy="2286000"/>
            <a:chOff x="432" y="2160"/>
            <a:chExt cx="1440" cy="1440"/>
          </a:xfrm>
        </p:grpSpPr>
        <p:sp>
          <p:nvSpPr>
            <p:cNvPr id="32800" name="Rectangle 15"/>
            <p:cNvSpPr>
              <a:spLocks noChangeArrowheads="1"/>
            </p:cNvSpPr>
            <p:nvPr/>
          </p:nvSpPr>
          <p:spPr bwMode="auto">
            <a:xfrm>
              <a:off x="432" y="2160"/>
              <a:ext cx="1344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32801" name="Rectangle 16"/>
            <p:cNvSpPr>
              <a:spLocks noChangeArrowheads="1"/>
            </p:cNvSpPr>
            <p:nvPr/>
          </p:nvSpPr>
          <p:spPr bwMode="auto">
            <a:xfrm>
              <a:off x="480" y="2208"/>
              <a:ext cx="1344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32802" name="Rectangle 13"/>
            <p:cNvSpPr>
              <a:spLocks noChangeArrowheads="1"/>
            </p:cNvSpPr>
            <p:nvPr/>
          </p:nvSpPr>
          <p:spPr bwMode="auto">
            <a:xfrm>
              <a:off x="528" y="2256"/>
              <a:ext cx="1344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</p:grpSp>
      <p:sp>
        <p:nvSpPr>
          <p:cNvPr id="32778" name="Text Box 20"/>
          <p:cNvSpPr txBox="1">
            <a:spLocks noChangeArrowheads="1"/>
          </p:cNvSpPr>
          <p:nvPr/>
        </p:nvSpPr>
        <p:spPr bwMode="auto">
          <a:xfrm>
            <a:off x="608013" y="471488"/>
            <a:ext cx="1685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65" charset="0"/>
              </a:rPr>
              <a:t>Land use projections</a:t>
            </a:r>
          </a:p>
        </p:txBody>
      </p:sp>
      <p:sp>
        <p:nvSpPr>
          <p:cNvPr id="32779" name="Line 1329"/>
          <p:cNvSpPr>
            <a:spLocks noChangeShapeType="1"/>
          </p:cNvSpPr>
          <p:nvPr/>
        </p:nvSpPr>
        <p:spPr bwMode="auto">
          <a:xfrm flipV="1">
            <a:off x="2971800" y="54864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Text Box 20"/>
          <p:cNvSpPr txBox="1">
            <a:spLocks noChangeArrowheads="1"/>
          </p:cNvSpPr>
          <p:nvPr/>
        </p:nvSpPr>
        <p:spPr bwMode="auto">
          <a:xfrm>
            <a:off x="3657600" y="5483225"/>
            <a:ext cx="2362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latin typeface="Calibri" pitchFamily="-65" charset="0"/>
              </a:rPr>
              <a:t>Species Distribution Model</a:t>
            </a:r>
          </a:p>
        </p:txBody>
      </p:sp>
      <p:sp>
        <p:nvSpPr>
          <p:cNvPr id="32781" name="Line 1329"/>
          <p:cNvSpPr>
            <a:spLocks noChangeShapeType="1"/>
          </p:cNvSpPr>
          <p:nvPr/>
        </p:nvSpPr>
        <p:spPr bwMode="auto">
          <a:xfrm flipV="1">
            <a:off x="4038600" y="1676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871"/>
          <p:cNvGrpSpPr>
            <a:grpSpLocks/>
          </p:cNvGrpSpPr>
          <p:nvPr/>
        </p:nvGrpSpPr>
        <p:grpSpPr bwMode="auto">
          <a:xfrm>
            <a:off x="5257800" y="457200"/>
            <a:ext cx="2286000" cy="2286000"/>
            <a:chOff x="432" y="2160"/>
            <a:chExt cx="1440" cy="1440"/>
          </a:xfrm>
        </p:grpSpPr>
        <p:sp>
          <p:nvSpPr>
            <p:cNvPr id="32797" name="Rectangle 15"/>
            <p:cNvSpPr>
              <a:spLocks noChangeArrowheads="1"/>
            </p:cNvSpPr>
            <p:nvPr/>
          </p:nvSpPr>
          <p:spPr bwMode="auto">
            <a:xfrm>
              <a:off x="432" y="2160"/>
              <a:ext cx="1344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32798" name="Rectangle 16"/>
            <p:cNvSpPr>
              <a:spLocks noChangeArrowheads="1"/>
            </p:cNvSpPr>
            <p:nvPr/>
          </p:nvSpPr>
          <p:spPr bwMode="auto">
            <a:xfrm>
              <a:off x="480" y="2208"/>
              <a:ext cx="1344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32799" name="Rectangle 13"/>
            <p:cNvSpPr>
              <a:spLocks noChangeArrowheads="1"/>
            </p:cNvSpPr>
            <p:nvPr/>
          </p:nvSpPr>
          <p:spPr bwMode="auto">
            <a:xfrm>
              <a:off x="528" y="2256"/>
              <a:ext cx="1344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</p:grpSp>
      <p:sp>
        <p:nvSpPr>
          <p:cNvPr id="32783" name="Text Box 20"/>
          <p:cNvSpPr txBox="1">
            <a:spLocks noChangeArrowheads="1"/>
          </p:cNvSpPr>
          <p:nvPr/>
        </p:nvSpPr>
        <p:spPr bwMode="auto">
          <a:xfrm>
            <a:off x="5299075" y="76200"/>
            <a:ext cx="205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65" charset="0"/>
              </a:rPr>
              <a:t>Dynamic available habitat</a:t>
            </a:r>
          </a:p>
        </p:txBody>
      </p:sp>
      <p:sp>
        <p:nvSpPr>
          <p:cNvPr id="32784" name="Text Box 20"/>
          <p:cNvSpPr txBox="1">
            <a:spLocks noChangeArrowheads="1"/>
          </p:cNvSpPr>
          <p:nvPr/>
        </p:nvSpPr>
        <p:spPr bwMode="auto">
          <a:xfrm>
            <a:off x="6705600" y="6248400"/>
            <a:ext cx="21336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i="1">
                <a:latin typeface="Calibri" pitchFamily="-65" charset="0"/>
              </a:rPr>
              <a:t>Population Model</a:t>
            </a:r>
          </a:p>
        </p:txBody>
      </p:sp>
      <p:pic>
        <p:nvPicPr>
          <p:cNvPr id="32785" name="Picture 3" descr="frap_urban00"/>
          <p:cNvPicPr>
            <a:picLocks noChangeAspect="1" noChangeArrowheads="1"/>
          </p:cNvPicPr>
          <p:nvPr/>
        </p:nvPicPr>
        <p:blipFill>
          <a:blip r:embed="rId3"/>
          <a:srcRect l="11177" t="1428" r="17288"/>
          <a:stretch>
            <a:fillRect/>
          </a:stretch>
        </p:blipFill>
        <p:spPr bwMode="auto">
          <a:xfrm>
            <a:off x="762000" y="1063625"/>
            <a:ext cx="2027238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6" name="Picture 9"/>
          <p:cNvPicPr>
            <a:picLocks noChangeAspect="1" noChangeArrowheads="1"/>
          </p:cNvPicPr>
          <p:nvPr/>
        </p:nvPicPr>
        <p:blipFill>
          <a:blip r:embed="rId4"/>
          <a:srcRect l="9552" t="16901" r="33134" b="13957"/>
          <a:stretch>
            <a:fillRect/>
          </a:stretch>
        </p:blipFill>
        <p:spPr bwMode="auto">
          <a:xfrm>
            <a:off x="728663" y="4433888"/>
            <a:ext cx="20574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7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200400"/>
            <a:ext cx="19812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8" name="Picture 6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0050" y="704850"/>
            <a:ext cx="195421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9" name="Text Box 20"/>
          <p:cNvSpPr txBox="1">
            <a:spLocks noChangeArrowheads="1"/>
          </p:cNvSpPr>
          <p:nvPr/>
        </p:nvSpPr>
        <p:spPr bwMode="auto">
          <a:xfrm>
            <a:off x="457200" y="228600"/>
            <a:ext cx="2362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 i="1">
                <a:latin typeface="Calibri" pitchFamily="-65" charset="0"/>
              </a:rPr>
              <a:t>Urban Growth Model</a:t>
            </a:r>
          </a:p>
        </p:txBody>
      </p:sp>
      <p:sp>
        <p:nvSpPr>
          <p:cNvPr id="32790" name="Line 1331"/>
          <p:cNvSpPr>
            <a:spLocks noChangeShapeType="1"/>
          </p:cNvSpPr>
          <p:nvPr/>
        </p:nvSpPr>
        <p:spPr bwMode="auto">
          <a:xfrm>
            <a:off x="8001000" y="5943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1871"/>
          <p:cNvGrpSpPr>
            <a:grpSpLocks/>
          </p:cNvGrpSpPr>
          <p:nvPr/>
        </p:nvGrpSpPr>
        <p:grpSpPr bwMode="auto">
          <a:xfrm>
            <a:off x="6483350" y="3562350"/>
            <a:ext cx="2286000" cy="2286000"/>
            <a:chOff x="432" y="2160"/>
            <a:chExt cx="1440" cy="1440"/>
          </a:xfrm>
        </p:grpSpPr>
        <p:sp>
          <p:nvSpPr>
            <p:cNvPr id="32794" name="Rectangle 15"/>
            <p:cNvSpPr>
              <a:spLocks noChangeArrowheads="1"/>
            </p:cNvSpPr>
            <p:nvPr/>
          </p:nvSpPr>
          <p:spPr bwMode="auto">
            <a:xfrm>
              <a:off x="432" y="2160"/>
              <a:ext cx="1344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32795" name="Rectangle 16"/>
            <p:cNvSpPr>
              <a:spLocks noChangeArrowheads="1"/>
            </p:cNvSpPr>
            <p:nvPr/>
          </p:nvSpPr>
          <p:spPr bwMode="auto">
            <a:xfrm>
              <a:off x="480" y="2208"/>
              <a:ext cx="1344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  <p:sp>
          <p:nvSpPr>
            <p:cNvPr id="32796" name="Rectangle 13"/>
            <p:cNvSpPr>
              <a:spLocks noChangeArrowheads="1"/>
            </p:cNvSpPr>
            <p:nvPr/>
          </p:nvSpPr>
          <p:spPr bwMode="auto">
            <a:xfrm>
              <a:off x="528" y="2256"/>
              <a:ext cx="1344" cy="13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pitchFamily="-65" charset="0"/>
              </a:endParaRPr>
            </a:p>
          </p:txBody>
        </p:sp>
      </p:grpSp>
      <p:sp>
        <p:nvSpPr>
          <p:cNvPr id="32792" name="Text Box 20"/>
          <p:cNvSpPr txBox="1">
            <a:spLocks noChangeArrowheads="1"/>
          </p:cNvSpPr>
          <p:nvPr/>
        </p:nvSpPr>
        <p:spPr bwMode="auto">
          <a:xfrm>
            <a:off x="6524625" y="3181350"/>
            <a:ext cx="2187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alibri" pitchFamily="-65" charset="0"/>
              </a:rPr>
              <a:t>Dynamic habitat patch map</a:t>
            </a:r>
          </a:p>
        </p:txBody>
      </p:sp>
      <p:pic>
        <p:nvPicPr>
          <p:cNvPr id="32793" name="Picture 10" descr="2000_patch"/>
          <p:cNvPicPr>
            <a:picLocks noChangeAspect="1" noChangeArrowheads="1"/>
          </p:cNvPicPr>
          <p:nvPr/>
        </p:nvPicPr>
        <p:blipFill>
          <a:blip r:embed="rId7"/>
          <a:srcRect l="8463" r="11150"/>
          <a:stretch>
            <a:fillRect/>
          </a:stretch>
        </p:blipFill>
        <p:spPr bwMode="auto">
          <a:xfrm>
            <a:off x="6705600" y="3733800"/>
            <a:ext cx="19589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>
                <a:ea typeface="ＭＳ Ｐゴシック" pitchFamily="-108" charset="-128"/>
                <a:cs typeface="ＭＳ Ｐゴシック" pitchFamily="-108" charset="-128"/>
              </a:rPr>
              <a:t>Factors Controlling Plant Distributions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495800" cy="4530725"/>
          </a:xfrm>
        </p:spPr>
        <p:txBody>
          <a:bodyPr/>
          <a:lstStyle/>
          <a:p>
            <a:pPr>
              <a:buFont typeface="Wingdings" pitchFamily="-108" charset="2"/>
              <a:buChar char="u"/>
              <a:defRPr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Primary Environmental Regimes</a:t>
            </a:r>
          </a:p>
          <a:p>
            <a:pPr lvl="1">
              <a:defRPr/>
            </a:pPr>
            <a:r>
              <a:rPr lang="en-US" dirty="0" smtClean="0"/>
              <a:t>Radiation</a:t>
            </a:r>
          </a:p>
          <a:p>
            <a:pPr lvl="1">
              <a:defRPr/>
            </a:pPr>
            <a:r>
              <a:rPr lang="en-US" dirty="0" smtClean="0"/>
              <a:t>Thermal</a:t>
            </a:r>
          </a:p>
          <a:p>
            <a:pPr lvl="1">
              <a:defRPr/>
            </a:pPr>
            <a:r>
              <a:rPr lang="en-US" dirty="0" smtClean="0"/>
              <a:t>Moisture</a:t>
            </a:r>
          </a:p>
          <a:p>
            <a:pPr lvl="1">
              <a:defRPr/>
            </a:pPr>
            <a:r>
              <a:rPr lang="en-US" dirty="0" smtClean="0"/>
              <a:t>Nutrients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495800" cy="4530725"/>
          </a:xfrm>
        </p:spPr>
        <p:txBody>
          <a:bodyPr/>
          <a:lstStyle/>
          <a:p>
            <a:pPr>
              <a:buFont typeface="Wingdings" pitchFamily="-108" charset="2"/>
              <a:buChar char="u"/>
              <a:defRPr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Scales of influence</a:t>
            </a:r>
          </a:p>
          <a:p>
            <a:pPr lvl="1">
              <a:defRPr/>
            </a:pPr>
            <a:r>
              <a:rPr lang="en-US" dirty="0" smtClean="0"/>
              <a:t>Climate</a:t>
            </a:r>
          </a:p>
          <a:p>
            <a:pPr lvl="1">
              <a:defRPr/>
            </a:pPr>
            <a:r>
              <a:rPr lang="en-US" dirty="0" smtClean="0"/>
              <a:t>Substrate</a:t>
            </a:r>
          </a:p>
          <a:p>
            <a:pPr lvl="1">
              <a:defRPr/>
            </a:pPr>
            <a:r>
              <a:rPr lang="en-US" dirty="0" smtClean="0"/>
              <a:t>Topography</a:t>
            </a:r>
          </a:p>
          <a:p>
            <a:pPr lvl="1">
              <a:defRPr/>
            </a:pPr>
            <a:r>
              <a:rPr lang="en-US" dirty="0" smtClean="0"/>
              <a:t>Gap (land cover, land use)</a:t>
            </a:r>
          </a:p>
          <a:p>
            <a:pPr lvl="1">
              <a:defRPr/>
            </a:pPr>
            <a:r>
              <a:rPr lang="en-US" dirty="0" smtClean="0"/>
              <a:t>Patch (soil)</a:t>
            </a:r>
          </a:p>
          <a:p>
            <a:pPr lvl="1">
              <a:defRPr/>
            </a:pPr>
            <a:r>
              <a:rPr lang="en-US" dirty="0" smtClean="0"/>
              <a:t>Biotic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3581400"/>
            <a:ext cx="2286000" cy="744538"/>
            <a:chOff x="1104" y="1824"/>
            <a:chExt cx="1440" cy="432"/>
          </a:xfrm>
        </p:grpSpPr>
        <p:sp>
          <p:nvSpPr>
            <p:cNvPr id="31805" name="AutoShape 6"/>
            <p:cNvSpPr>
              <a:spLocks noChangeArrowheads="1"/>
            </p:cNvSpPr>
            <p:nvPr/>
          </p:nvSpPr>
          <p:spPr bwMode="auto">
            <a:xfrm>
              <a:off x="1104" y="1824"/>
              <a:ext cx="1440" cy="432"/>
            </a:xfrm>
            <a:prstGeom prst="flowChartPreparation">
              <a:avLst/>
            </a:prstGeom>
            <a:solidFill>
              <a:schemeClr val="accent3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6" name="Text Box 8"/>
            <p:cNvSpPr txBox="1">
              <a:spLocks noChangeArrowheads="1"/>
            </p:cNvSpPr>
            <p:nvPr/>
          </p:nvSpPr>
          <p:spPr bwMode="auto">
            <a:xfrm>
              <a:off x="1392" y="1824"/>
              <a:ext cx="1056" cy="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Mineral nutrients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743200" y="3581400"/>
            <a:ext cx="1752600" cy="533400"/>
            <a:chOff x="1104" y="1824"/>
            <a:chExt cx="1440" cy="432"/>
          </a:xfrm>
        </p:grpSpPr>
        <p:sp>
          <p:nvSpPr>
            <p:cNvPr id="31803" name="AutoShape 12"/>
            <p:cNvSpPr>
              <a:spLocks noChangeArrowheads="1"/>
            </p:cNvSpPr>
            <p:nvPr/>
          </p:nvSpPr>
          <p:spPr bwMode="auto">
            <a:xfrm>
              <a:off x="1104" y="1824"/>
              <a:ext cx="1440" cy="432"/>
            </a:xfrm>
            <a:prstGeom prst="flowChartPreparation">
              <a:avLst/>
            </a:prstGeom>
            <a:solidFill>
              <a:schemeClr val="tx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4" name="Text Box 13"/>
            <p:cNvSpPr txBox="1">
              <a:spLocks noChangeArrowheads="1"/>
            </p:cNvSpPr>
            <p:nvPr/>
          </p:nvSpPr>
          <p:spPr bwMode="auto">
            <a:xfrm>
              <a:off x="1248" y="1920"/>
              <a:ext cx="1200" cy="2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Water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792664" y="3581400"/>
            <a:ext cx="2065336" cy="646300"/>
            <a:chOff x="1104" y="1824"/>
            <a:chExt cx="1440" cy="432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1801" name="AutoShape 15"/>
            <p:cNvSpPr>
              <a:spLocks noChangeArrowheads="1"/>
            </p:cNvSpPr>
            <p:nvPr/>
          </p:nvSpPr>
          <p:spPr bwMode="auto">
            <a:xfrm>
              <a:off x="1104" y="1824"/>
              <a:ext cx="1440" cy="432"/>
            </a:xfrm>
            <a:prstGeom prst="flowChartPreparation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2" name="Text Box 16"/>
            <p:cNvSpPr txBox="1">
              <a:spLocks noChangeArrowheads="1"/>
            </p:cNvSpPr>
            <p:nvPr/>
          </p:nvSpPr>
          <p:spPr bwMode="auto">
            <a:xfrm>
              <a:off x="1236" y="1920"/>
              <a:ext cx="1095" cy="247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 type="none" w="lg" len="lg"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/>
                <a:t>Light (PAR)</a:t>
              </a:r>
            </a:p>
          </p:txBody>
        </p:sp>
      </p:grpSp>
      <p:sp>
        <p:nvSpPr>
          <p:cNvPr id="31749" name="AutoShape 20"/>
          <p:cNvSpPr>
            <a:spLocks noChangeArrowheads="1"/>
          </p:cNvSpPr>
          <p:nvPr/>
        </p:nvSpPr>
        <p:spPr bwMode="auto">
          <a:xfrm>
            <a:off x="7239000" y="3505200"/>
            <a:ext cx="1447800" cy="685800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0" name="Text Box 21"/>
          <p:cNvSpPr txBox="1">
            <a:spLocks noChangeArrowheads="1"/>
          </p:cNvSpPr>
          <p:nvPr/>
        </p:nvSpPr>
        <p:spPr bwMode="auto">
          <a:xfrm>
            <a:off x="7239000" y="3657600"/>
            <a:ext cx="1412875" cy="3667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Heat Sum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324600" y="5562600"/>
            <a:ext cx="1524000" cy="685800"/>
            <a:chOff x="2016" y="3120"/>
            <a:chExt cx="960" cy="432"/>
          </a:xfrm>
        </p:grpSpPr>
        <p:sp>
          <p:nvSpPr>
            <p:cNvPr id="31799" name="AutoShape 22"/>
            <p:cNvSpPr>
              <a:spLocks noChangeArrowheads="1"/>
            </p:cNvSpPr>
            <p:nvPr/>
          </p:nvSpPr>
          <p:spPr bwMode="auto">
            <a:xfrm>
              <a:off x="2016" y="3120"/>
              <a:ext cx="960" cy="432"/>
            </a:xfrm>
            <a:prstGeom prst="flowChartManualOperation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00" name="Text Box 23"/>
            <p:cNvSpPr txBox="1">
              <a:spLocks noChangeArrowheads="1"/>
            </p:cNvSpPr>
            <p:nvPr/>
          </p:nvSpPr>
          <p:spPr bwMode="auto">
            <a:xfrm>
              <a:off x="2112" y="3191"/>
              <a:ext cx="73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Climate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29000" y="5638800"/>
            <a:ext cx="1981200" cy="615950"/>
            <a:chOff x="2016" y="3120"/>
            <a:chExt cx="960" cy="432"/>
          </a:xfrm>
        </p:grpSpPr>
        <p:sp>
          <p:nvSpPr>
            <p:cNvPr id="31797" name="AutoShape 26"/>
            <p:cNvSpPr>
              <a:spLocks noChangeArrowheads="1"/>
            </p:cNvSpPr>
            <p:nvPr/>
          </p:nvSpPr>
          <p:spPr bwMode="auto">
            <a:xfrm>
              <a:off x="2016" y="3120"/>
              <a:ext cx="960" cy="432"/>
            </a:xfrm>
            <a:prstGeom prst="flowChartManualOperation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8" name="Text Box 27"/>
            <p:cNvSpPr txBox="1">
              <a:spLocks noChangeArrowheads="1"/>
            </p:cNvSpPr>
            <p:nvPr/>
          </p:nvSpPr>
          <p:spPr bwMode="auto">
            <a:xfrm>
              <a:off x="2112" y="3191"/>
              <a:ext cx="738" cy="2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Topography</a:t>
              </a:r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762000" y="5486400"/>
            <a:ext cx="1524000" cy="685800"/>
            <a:chOff x="2016" y="3120"/>
            <a:chExt cx="960" cy="432"/>
          </a:xfrm>
        </p:grpSpPr>
        <p:sp>
          <p:nvSpPr>
            <p:cNvPr id="31795" name="AutoShape 29"/>
            <p:cNvSpPr>
              <a:spLocks noChangeArrowheads="1"/>
            </p:cNvSpPr>
            <p:nvPr/>
          </p:nvSpPr>
          <p:spPr bwMode="auto">
            <a:xfrm>
              <a:off x="2016" y="3120"/>
              <a:ext cx="960" cy="432"/>
            </a:xfrm>
            <a:prstGeom prst="flowChartManualOperation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6" name="Text Box 30"/>
            <p:cNvSpPr txBox="1">
              <a:spLocks noChangeArrowheads="1"/>
            </p:cNvSpPr>
            <p:nvPr/>
          </p:nvSpPr>
          <p:spPr bwMode="auto">
            <a:xfrm>
              <a:off x="2112" y="3191"/>
              <a:ext cx="73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Geology</a:t>
              </a: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381000" y="4648200"/>
            <a:ext cx="1295400" cy="533400"/>
            <a:chOff x="528" y="2592"/>
            <a:chExt cx="816" cy="336"/>
          </a:xfrm>
        </p:grpSpPr>
        <p:sp>
          <p:nvSpPr>
            <p:cNvPr id="31793" name="Oval 31"/>
            <p:cNvSpPr>
              <a:spLocks noChangeArrowheads="1"/>
            </p:cNvSpPr>
            <p:nvPr/>
          </p:nvSpPr>
          <p:spPr bwMode="auto">
            <a:xfrm>
              <a:off x="528" y="2592"/>
              <a:ext cx="816" cy="33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4" name="Text Box 32"/>
            <p:cNvSpPr txBox="1">
              <a:spLocks noChangeArrowheads="1"/>
            </p:cNvSpPr>
            <p:nvPr/>
          </p:nvSpPr>
          <p:spPr bwMode="auto">
            <a:xfrm>
              <a:off x="528" y="2615"/>
              <a:ext cx="8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Soil</a:t>
              </a: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4114800" y="4572000"/>
            <a:ext cx="1295400" cy="587375"/>
            <a:chOff x="528" y="2592"/>
            <a:chExt cx="816" cy="336"/>
          </a:xfrm>
        </p:grpSpPr>
        <p:sp>
          <p:nvSpPr>
            <p:cNvPr id="31791" name="Oval 36"/>
            <p:cNvSpPr>
              <a:spLocks noChangeArrowheads="1"/>
            </p:cNvSpPr>
            <p:nvPr/>
          </p:nvSpPr>
          <p:spPr bwMode="auto">
            <a:xfrm>
              <a:off x="528" y="2592"/>
              <a:ext cx="816" cy="33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2" name="Text Box 37"/>
            <p:cNvSpPr txBox="1">
              <a:spLocks noChangeArrowheads="1"/>
            </p:cNvSpPr>
            <p:nvPr/>
          </p:nvSpPr>
          <p:spPr bwMode="auto">
            <a:xfrm>
              <a:off x="528" y="2615"/>
              <a:ext cx="816" cy="2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Evapo-transpiration</a:t>
              </a: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7162800" y="4572000"/>
            <a:ext cx="1600200" cy="560388"/>
            <a:chOff x="528" y="2592"/>
            <a:chExt cx="816" cy="353"/>
          </a:xfrm>
        </p:grpSpPr>
        <p:sp>
          <p:nvSpPr>
            <p:cNvPr id="31789" name="Oval 39"/>
            <p:cNvSpPr>
              <a:spLocks noChangeArrowheads="1"/>
            </p:cNvSpPr>
            <p:nvPr/>
          </p:nvSpPr>
          <p:spPr bwMode="auto">
            <a:xfrm>
              <a:off x="528" y="2592"/>
              <a:ext cx="816" cy="33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90" name="Text Box 40"/>
            <p:cNvSpPr txBox="1">
              <a:spLocks noChangeArrowheads="1"/>
            </p:cNvSpPr>
            <p:nvPr/>
          </p:nvSpPr>
          <p:spPr bwMode="auto">
            <a:xfrm>
              <a:off x="528" y="2615"/>
              <a:ext cx="816" cy="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Temperature regime</a:t>
              </a:r>
            </a:p>
          </p:txBody>
        </p:sp>
      </p:grpSp>
      <p:grpSp>
        <p:nvGrpSpPr>
          <p:cNvPr id="11" name="Group 41"/>
          <p:cNvGrpSpPr>
            <a:grpSpLocks/>
          </p:cNvGrpSpPr>
          <p:nvPr/>
        </p:nvGrpSpPr>
        <p:grpSpPr bwMode="auto">
          <a:xfrm>
            <a:off x="5486400" y="4572000"/>
            <a:ext cx="1295400" cy="554038"/>
            <a:chOff x="528" y="2592"/>
            <a:chExt cx="816" cy="349"/>
          </a:xfrm>
        </p:grpSpPr>
        <p:sp>
          <p:nvSpPr>
            <p:cNvPr id="31787" name="Oval 42"/>
            <p:cNvSpPr>
              <a:spLocks noChangeArrowheads="1"/>
            </p:cNvSpPr>
            <p:nvPr/>
          </p:nvSpPr>
          <p:spPr bwMode="auto">
            <a:xfrm>
              <a:off x="528" y="2592"/>
              <a:ext cx="816" cy="33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8" name="Text Box 43"/>
            <p:cNvSpPr txBox="1">
              <a:spLocks noChangeArrowheads="1"/>
            </p:cNvSpPr>
            <p:nvPr/>
          </p:nvSpPr>
          <p:spPr bwMode="auto">
            <a:xfrm>
              <a:off x="528" y="2615"/>
              <a:ext cx="816" cy="3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Radiation regime</a:t>
              </a:r>
            </a:p>
          </p:txBody>
        </p:sp>
      </p:grpSp>
      <p:grpSp>
        <p:nvGrpSpPr>
          <p:cNvPr id="12" name="Group 44"/>
          <p:cNvGrpSpPr>
            <a:grpSpLocks/>
          </p:cNvGrpSpPr>
          <p:nvPr/>
        </p:nvGrpSpPr>
        <p:grpSpPr bwMode="auto">
          <a:xfrm>
            <a:off x="2667000" y="4648200"/>
            <a:ext cx="1295400" cy="533400"/>
            <a:chOff x="528" y="2592"/>
            <a:chExt cx="816" cy="336"/>
          </a:xfrm>
        </p:grpSpPr>
        <p:sp>
          <p:nvSpPr>
            <p:cNvPr id="31785" name="Oval 45"/>
            <p:cNvSpPr>
              <a:spLocks noChangeArrowheads="1"/>
            </p:cNvSpPr>
            <p:nvPr/>
          </p:nvSpPr>
          <p:spPr bwMode="auto">
            <a:xfrm>
              <a:off x="528" y="2592"/>
              <a:ext cx="816" cy="33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86" name="Text Box 46"/>
            <p:cNvSpPr txBox="1">
              <a:spLocks noChangeArrowheads="1"/>
            </p:cNvSpPr>
            <p:nvPr/>
          </p:nvSpPr>
          <p:spPr bwMode="auto">
            <a:xfrm>
              <a:off x="528" y="2615"/>
              <a:ext cx="816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/>
                <a:t>Precipitation</a:t>
              </a:r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3352800" y="2133600"/>
            <a:ext cx="2057400" cy="1295400"/>
            <a:chOff x="2256" y="1296"/>
            <a:chExt cx="1152" cy="768"/>
          </a:xfrm>
        </p:grpSpPr>
        <p:sp>
          <p:nvSpPr>
            <p:cNvPr id="31783" name="Text Box 48"/>
            <p:cNvSpPr txBox="1">
              <a:spLocks noChangeArrowheads="1"/>
            </p:cNvSpPr>
            <p:nvPr/>
          </p:nvSpPr>
          <p:spPr bwMode="auto">
            <a:xfrm>
              <a:off x="2376" y="1545"/>
              <a:ext cx="956" cy="38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dirty="0" smtClean="0"/>
                <a:t>Suitable</a:t>
              </a:r>
            </a:p>
            <a:p>
              <a:pPr algn="ctr"/>
              <a:r>
                <a:rPr lang="en-US" dirty="0" smtClean="0"/>
                <a:t>Habitat</a:t>
              </a:r>
              <a:endParaRPr lang="en-US" dirty="0"/>
            </a:p>
          </p:txBody>
        </p:sp>
        <p:sp>
          <p:nvSpPr>
            <p:cNvPr id="31784" name="AutoShape 50"/>
            <p:cNvSpPr>
              <a:spLocks noChangeArrowheads="1"/>
            </p:cNvSpPr>
            <p:nvPr/>
          </p:nvSpPr>
          <p:spPr bwMode="auto">
            <a:xfrm>
              <a:off x="2256" y="1296"/>
              <a:ext cx="1152" cy="768"/>
            </a:xfrm>
            <a:prstGeom prst="pentagon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2"/>
          <p:cNvGrpSpPr>
            <a:grpSpLocks/>
          </p:cNvGrpSpPr>
          <p:nvPr/>
        </p:nvGrpSpPr>
        <p:grpSpPr bwMode="auto">
          <a:xfrm>
            <a:off x="3276600" y="152400"/>
            <a:ext cx="2286000" cy="1577975"/>
            <a:chOff x="2256" y="1296"/>
            <a:chExt cx="1152" cy="768"/>
          </a:xfrm>
        </p:grpSpPr>
        <p:sp>
          <p:nvSpPr>
            <p:cNvPr id="31781" name="Text Box 53"/>
            <p:cNvSpPr txBox="1">
              <a:spLocks noChangeArrowheads="1"/>
            </p:cNvSpPr>
            <p:nvPr/>
          </p:nvSpPr>
          <p:spPr bwMode="auto">
            <a:xfrm>
              <a:off x="2448" y="1440"/>
              <a:ext cx="812" cy="4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/>
                <a:t>Species</a:t>
              </a:r>
            </a:p>
            <a:p>
              <a:pPr algn="ctr"/>
              <a:r>
                <a:rPr lang="en-US"/>
                <a:t>actual</a:t>
              </a:r>
            </a:p>
            <a:p>
              <a:pPr algn="ctr"/>
              <a:r>
                <a:rPr lang="en-US"/>
                <a:t>distribution</a:t>
              </a:r>
            </a:p>
          </p:txBody>
        </p:sp>
        <p:sp>
          <p:nvSpPr>
            <p:cNvPr id="31782" name="AutoShape 54"/>
            <p:cNvSpPr>
              <a:spLocks noChangeArrowheads="1"/>
            </p:cNvSpPr>
            <p:nvPr/>
          </p:nvSpPr>
          <p:spPr bwMode="auto">
            <a:xfrm>
              <a:off x="2256" y="1296"/>
              <a:ext cx="1152" cy="768"/>
            </a:xfrm>
            <a:prstGeom prst="pentagon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1761" name="AutoShape 58"/>
          <p:cNvCxnSpPr>
            <a:cxnSpLocks noChangeShapeType="1"/>
            <a:stCxn id="31795" idx="0"/>
            <a:endCxn id="31793" idx="4"/>
          </p:cNvCxnSpPr>
          <p:nvPr/>
        </p:nvCxnSpPr>
        <p:spPr bwMode="auto">
          <a:xfrm rot="5400000" flipH="1">
            <a:off x="1135062" y="5084763"/>
            <a:ext cx="282575" cy="495300"/>
          </a:xfrm>
          <a:prstGeom prst="curvedConnector3">
            <a:avLst>
              <a:gd name="adj1" fmla="val 4944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31762" name="AutoShape 61"/>
          <p:cNvCxnSpPr>
            <a:cxnSpLocks noChangeShapeType="1"/>
            <a:stCxn id="31794" idx="0"/>
            <a:endCxn id="31805" idx="2"/>
          </p:cNvCxnSpPr>
          <p:nvPr/>
        </p:nvCxnSpPr>
        <p:spPr bwMode="auto">
          <a:xfrm rot="5400000" flipH="1" flipV="1">
            <a:off x="906462" y="4448176"/>
            <a:ext cx="358775" cy="11430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31763" name="AutoShape 62"/>
          <p:cNvCxnSpPr>
            <a:cxnSpLocks noChangeShapeType="1"/>
            <a:stCxn id="31794" idx="0"/>
            <a:endCxn id="31803" idx="2"/>
          </p:cNvCxnSpPr>
          <p:nvPr/>
        </p:nvCxnSpPr>
        <p:spPr bwMode="auto">
          <a:xfrm rot="-5400000">
            <a:off x="2045493" y="3110707"/>
            <a:ext cx="557213" cy="2590800"/>
          </a:xfrm>
          <a:prstGeom prst="curvedConnector3">
            <a:avLst>
              <a:gd name="adj1" fmla="val 5099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31764" name="AutoShape 63"/>
          <p:cNvCxnSpPr>
            <a:cxnSpLocks noChangeShapeType="1"/>
          </p:cNvCxnSpPr>
          <p:nvPr/>
        </p:nvCxnSpPr>
        <p:spPr bwMode="auto">
          <a:xfrm rot="5400000" flipH="1">
            <a:off x="5059362" y="3475038"/>
            <a:ext cx="358775" cy="3771900"/>
          </a:xfrm>
          <a:prstGeom prst="curvedConnector3">
            <a:avLst>
              <a:gd name="adj1" fmla="val 49556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31765" name="AutoShape 64"/>
          <p:cNvCxnSpPr>
            <a:cxnSpLocks noChangeShapeType="1"/>
          </p:cNvCxnSpPr>
          <p:nvPr/>
        </p:nvCxnSpPr>
        <p:spPr bwMode="auto">
          <a:xfrm rot="5400000" flipH="1">
            <a:off x="5714206" y="4266406"/>
            <a:ext cx="420687" cy="2324100"/>
          </a:xfrm>
          <a:prstGeom prst="curvedConnector3">
            <a:avLst>
              <a:gd name="adj1" fmla="val 48301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31766" name="AutoShape 65"/>
          <p:cNvCxnSpPr>
            <a:cxnSpLocks noChangeShapeType="1"/>
            <a:stCxn id="31799" idx="0"/>
            <a:endCxn id="31788" idx="2"/>
          </p:cNvCxnSpPr>
          <p:nvPr/>
        </p:nvCxnSpPr>
        <p:spPr bwMode="auto">
          <a:xfrm rot="5400000" flipH="1">
            <a:off x="6398419" y="4861719"/>
            <a:ext cx="423862" cy="952500"/>
          </a:xfrm>
          <a:prstGeom prst="curvedConnector3">
            <a:avLst>
              <a:gd name="adj1" fmla="val 48315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31767" name="AutoShape 66"/>
          <p:cNvCxnSpPr>
            <a:cxnSpLocks noChangeShapeType="1"/>
            <a:stCxn id="31799" idx="0"/>
            <a:endCxn id="31790" idx="2"/>
          </p:cNvCxnSpPr>
          <p:nvPr/>
        </p:nvCxnSpPr>
        <p:spPr bwMode="auto">
          <a:xfrm rot="5400000" flipH="1" flipV="1">
            <a:off x="7309644" y="4909344"/>
            <a:ext cx="430212" cy="876300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31768" name="AutoShape 67"/>
          <p:cNvCxnSpPr>
            <a:cxnSpLocks noChangeShapeType="1"/>
            <a:stCxn id="31797" idx="2"/>
          </p:cNvCxnSpPr>
          <p:nvPr/>
        </p:nvCxnSpPr>
        <p:spPr bwMode="auto">
          <a:xfrm rot="5400000" flipH="1" flipV="1">
            <a:off x="5534025" y="3990975"/>
            <a:ext cx="1162050" cy="3390900"/>
          </a:xfrm>
          <a:prstGeom prst="curvedConnector4">
            <a:avLst>
              <a:gd name="adj1" fmla="val -18579"/>
              <a:gd name="adj2" fmla="val 120176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lg"/>
          </a:ln>
        </p:spPr>
      </p:cxnSp>
      <p:cxnSp>
        <p:nvCxnSpPr>
          <p:cNvPr id="31769" name="AutoShape 68"/>
          <p:cNvCxnSpPr>
            <a:cxnSpLocks noChangeShapeType="1"/>
            <a:stCxn id="31797" idx="0"/>
          </p:cNvCxnSpPr>
          <p:nvPr/>
        </p:nvCxnSpPr>
        <p:spPr bwMode="auto">
          <a:xfrm rot="-5400000">
            <a:off x="4345782" y="5179218"/>
            <a:ext cx="520700" cy="373063"/>
          </a:xfrm>
          <a:prstGeom prst="curvedConnector3">
            <a:avLst>
              <a:gd name="adj1" fmla="val 48778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lg"/>
          </a:ln>
        </p:spPr>
      </p:cxnSp>
      <p:cxnSp>
        <p:nvCxnSpPr>
          <p:cNvPr id="31770" name="AutoShape 69"/>
          <p:cNvCxnSpPr>
            <a:cxnSpLocks noChangeShapeType="1"/>
            <a:stCxn id="31797" idx="0"/>
            <a:endCxn id="31788" idx="2"/>
          </p:cNvCxnSpPr>
          <p:nvPr/>
        </p:nvCxnSpPr>
        <p:spPr bwMode="auto">
          <a:xfrm rot="-5400000">
            <a:off x="5026819" y="4518819"/>
            <a:ext cx="500062" cy="1714500"/>
          </a:xfrm>
          <a:prstGeom prst="curvedConnector3">
            <a:avLst>
              <a:gd name="adj1" fmla="val 48569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lg"/>
          </a:ln>
        </p:spPr>
      </p:cxnSp>
      <p:cxnSp>
        <p:nvCxnSpPr>
          <p:cNvPr id="31771" name="AutoShape 70"/>
          <p:cNvCxnSpPr>
            <a:cxnSpLocks noChangeShapeType="1"/>
            <a:stCxn id="31785" idx="0"/>
            <a:endCxn id="31803" idx="2"/>
          </p:cNvCxnSpPr>
          <p:nvPr/>
        </p:nvCxnSpPr>
        <p:spPr bwMode="auto">
          <a:xfrm rot="-5400000">
            <a:off x="3211512" y="4230688"/>
            <a:ext cx="511175" cy="304800"/>
          </a:xfrm>
          <a:prstGeom prst="curvedConnector3">
            <a:avLst>
              <a:gd name="adj1" fmla="val 5031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31772" name="AutoShape 71"/>
          <p:cNvCxnSpPr>
            <a:cxnSpLocks noChangeShapeType="1"/>
            <a:stCxn id="31792" idx="0"/>
            <a:endCxn id="31803" idx="2"/>
          </p:cNvCxnSpPr>
          <p:nvPr/>
        </p:nvCxnSpPr>
        <p:spPr bwMode="auto">
          <a:xfrm rot="5400000" flipH="1">
            <a:off x="3948906" y="3798094"/>
            <a:ext cx="484188" cy="1143000"/>
          </a:xfrm>
          <a:prstGeom prst="curvedConnector3">
            <a:avLst>
              <a:gd name="adj1" fmla="val 51148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31773" name="AutoShape 72"/>
          <p:cNvCxnSpPr>
            <a:cxnSpLocks noChangeShapeType="1"/>
            <a:stCxn id="31788" idx="0"/>
            <a:endCxn id="31802" idx="2"/>
          </p:cNvCxnSpPr>
          <p:nvPr/>
        </p:nvCxnSpPr>
        <p:spPr bwMode="auto">
          <a:xfrm rot="16200000" flipV="1">
            <a:off x="5693691" y="4168104"/>
            <a:ext cx="513963" cy="366856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31774" name="AutoShape 73"/>
          <p:cNvCxnSpPr>
            <a:cxnSpLocks noChangeShapeType="1"/>
            <a:stCxn id="31790" idx="0"/>
            <a:endCxn id="31749" idx="2"/>
          </p:cNvCxnSpPr>
          <p:nvPr/>
        </p:nvCxnSpPr>
        <p:spPr bwMode="auto">
          <a:xfrm rot="5400000" flipH="1" flipV="1">
            <a:off x="7754938" y="4400550"/>
            <a:ext cx="417512" cy="1588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  <p:cxnSp>
        <p:nvCxnSpPr>
          <p:cNvPr id="31775" name="AutoShape 74"/>
          <p:cNvCxnSpPr>
            <a:cxnSpLocks noChangeShapeType="1"/>
            <a:stCxn id="31805" idx="0"/>
            <a:endCxn id="31784" idx="3"/>
          </p:cNvCxnSpPr>
          <p:nvPr/>
        </p:nvCxnSpPr>
        <p:spPr bwMode="auto">
          <a:xfrm rot="5400000" flipH="1" flipV="1">
            <a:off x="2686050" y="1885950"/>
            <a:ext cx="152400" cy="32385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1776" name="AutoShape 75"/>
          <p:cNvCxnSpPr>
            <a:cxnSpLocks noChangeShapeType="1"/>
            <a:stCxn id="31803" idx="0"/>
            <a:endCxn id="31784" idx="3"/>
          </p:cNvCxnSpPr>
          <p:nvPr/>
        </p:nvCxnSpPr>
        <p:spPr bwMode="auto">
          <a:xfrm rot="5400000" flipH="1" flipV="1">
            <a:off x="3924300" y="3124200"/>
            <a:ext cx="152400" cy="7620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1777" name="AutoShape 76"/>
          <p:cNvCxnSpPr>
            <a:cxnSpLocks noChangeShapeType="1"/>
            <a:stCxn id="31801" idx="0"/>
            <a:endCxn id="31784" idx="3"/>
          </p:cNvCxnSpPr>
          <p:nvPr/>
        </p:nvCxnSpPr>
        <p:spPr bwMode="auto">
          <a:xfrm flipH="1" flipV="1">
            <a:off x="4381500" y="3429000"/>
            <a:ext cx="1443832" cy="152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1778" name="AutoShape 77"/>
          <p:cNvCxnSpPr>
            <a:cxnSpLocks noChangeShapeType="1"/>
            <a:stCxn id="31749" idx="0"/>
            <a:endCxn id="31784" idx="3"/>
          </p:cNvCxnSpPr>
          <p:nvPr/>
        </p:nvCxnSpPr>
        <p:spPr bwMode="auto">
          <a:xfrm rot="16200000" flipV="1">
            <a:off x="6134100" y="1676400"/>
            <a:ext cx="76200" cy="3581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</p:spPr>
      </p:cxnSp>
      <p:cxnSp>
        <p:nvCxnSpPr>
          <p:cNvPr id="31779" name="AutoShape 78"/>
          <p:cNvCxnSpPr>
            <a:cxnSpLocks noChangeShapeType="1"/>
            <a:stCxn id="31784" idx="0"/>
            <a:endCxn id="31782" idx="1"/>
          </p:cNvCxnSpPr>
          <p:nvPr/>
        </p:nvCxnSpPr>
        <p:spPr bwMode="auto">
          <a:xfrm rot="16200000" flipV="1">
            <a:off x="3140075" y="892175"/>
            <a:ext cx="1377950" cy="1104900"/>
          </a:xfrm>
          <a:prstGeom prst="curvedConnector4">
            <a:avLst>
              <a:gd name="adj1" fmla="val 14634"/>
              <a:gd name="adj2" fmla="val 120690"/>
            </a:avLst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lg" len="lg"/>
          </a:ln>
        </p:spPr>
      </p:cxnSp>
      <p:sp>
        <p:nvSpPr>
          <p:cNvPr id="31780" name="Text Box 123"/>
          <p:cNvSpPr txBox="1">
            <a:spLocks noChangeArrowheads="1"/>
          </p:cNvSpPr>
          <p:nvPr/>
        </p:nvSpPr>
        <p:spPr bwMode="auto">
          <a:xfrm>
            <a:off x="533400" y="914400"/>
            <a:ext cx="3276600" cy="13112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i="1" dirty="0">
                <a:latin typeface="Bradley Hand ITC" pitchFamily="66" charset="0"/>
              </a:rPr>
              <a:t>Biotic Interactions</a:t>
            </a:r>
          </a:p>
          <a:p>
            <a:r>
              <a:rPr lang="en-US" sz="2000" i="1" dirty="0">
                <a:latin typeface="Bradley Hand ITC" pitchFamily="66" charset="0"/>
              </a:rPr>
              <a:t>Disturbance</a:t>
            </a:r>
          </a:p>
          <a:p>
            <a:r>
              <a:rPr lang="en-US" sz="2000" i="1" dirty="0">
                <a:latin typeface="Bradley Hand ITC" pitchFamily="66" charset="0"/>
              </a:rPr>
              <a:t>Dispersal</a:t>
            </a:r>
          </a:p>
          <a:p>
            <a:r>
              <a:rPr lang="en-US" sz="2000" i="1" dirty="0" err="1">
                <a:latin typeface="Bradley Hand ITC" pitchFamily="66" charset="0"/>
              </a:rPr>
              <a:t>Metapopulation</a:t>
            </a:r>
            <a:r>
              <a:rPr lang="en-US" sz="2000" i="1" dirty="0">
                <a:latin typeface="Bradley Hand ITC" pitchFamily="66" charset="0"/>
              </a:rPr>
              <a:t> Dynamics</a:t>
            </a:r>
            <a:endParaRPr lang="en-US" sz="2000" b="1" dirty="0">
              <a:latin typeface="Bradley Hand ITC" pitchFamily="66" charset="0"/>
            </a:endParaRPr>
          </a:p>
        </p:txBody>
      </p:sp>
      <p:cxnSp>
        <p:nvCxnSpPr>
          <p:cNvPr id="63" name="AutoShape 65"/>
          <p:cNvCxnSpPr>
            <a:cxnSpLocks noChangeShapeType="1"/>
            <a:stCxn id="31788" idx="2"/>
            <a:endCxn id="31791" idx="5"/>
          </p:cNvCxnSpPr>
          <p:nvPr/>
        </p:nvCxnSpPr>
        <p:spPr bwMode="auto">
          <a:xfrm rot="5400000" flipH="1">
            <a:off x="5650956" y="4642894"/>
            <a:ext cx="52682" cy="913607"/>
          </a:xfrm>
          <a:prstGeom prst="curvedConnector3">
            <a:avLst>
              <a:gd name="adj1" fmla="val -497204"/>
            </a:avLst>
          </a:prstGeom>
          <a:noFill/>
          <a:ln w="12700">
            <a:solidFill>
              <a:schemeClr val="tx1"/>
            </a:solidFill>
            <a:round/>
            <a:headEnd/>
            <a:tailEnd type="triangle" w="med" len="lg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>
                <a:ea typeface="ＭＳ Ｐゴシック" pitchFamily="-108" charset="-128"/>
                <a:cs typeface="ＭＳ Ｐゴシック" pitchFamily="-108" charset="-128"/>
              </a:rPr>
              <a:t>Determinants of plant distributions</a:t>
            </a:r>
            <a:br>
              <a:rPr lang="en-US" sz="4000" dirty="0" smtClean="0">
                <a:ea typeface="ＭＳ Ｐゴシック" pitchFamily="-108" charset="-128"/>
                <a:cs typeface="ＭＳ Ｐゴシック" pitchFamily="-108" charset="-128"/>
              </a:rPr>
            </a:br>
            <a:r>
              <a:rPr lang="en-US" sz="4000" dirty="0" smtClean="0">
                <a:ea typeface="ＭＳ Ｐゴシック" pitchFamily="-108" charset="-128"/>
                <a:cs typeface="ＭＳ Ｐゴシック" pitchFamily="-108" charset="-128"/>
              </a:rPr>
              <a:t>Thermal Environment and Water</a:t>
            </a:r>
            <a:endParaRPr lang="en-US" sz="4000" dirty="0"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90800" y="3616325"/>
            <a:ext cx="6553200" cy="2784475"/>
          </a:xfrm>
        </p:spPr>
      </p:pic>
      <p:pic>
        <p:nvPicPr>
          <p:cNvPr id="32772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524000"/>
            <a:ext cx="3775075" cy="2189163"/>
          </a:xfrm>
          <a:noFill/>
        </p:spPr>
      </p:pic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4419600" y="1600200"/>
            <a:ext cx="37338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108" charset="0"/>
              </a:rPr>
              <a:t>Stephenson, N. L. 1998. Actual evapotranspiration and deficit: biologically meaningful correlates of vegetation distribution across spatial scales. J. Biogeography </a:t>
            </a:r>
            <a:r>
              <a:rPr lang="en-US" sz="1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108" charset="0"/>
              </a:rPr>
              <a:t>25</a:t>
            </a:r>
            <a:r>
              <a:rPr lang="en-US" sz="1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-108" charset="0"/>
              </a:rPr>
              <a:t>:855-870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Primary Environmental Regimes and Seedling Establishment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Climatic Water Deficit (CWD)</a:t>
            </a:r>
            <a:endParaRPr lang="en-US" dirty="0"/>
          </a:p>
          <a:p>
            <a:r>
              <a:rPr lang="en-US" dirty="0" smtClean="0"/>
              <a:t>GDD&gt;5°C or </a:t>
            </a:r>
            <a:r>
              <a:rPr lang="en-US" dirty="0" err="1" smtClean="0"/>
              <a:t>Tmin</a:t>
            </a:r>
            <a:endParaRPr lang="en-US" dirty="0" smtClean="0"/>
          </a:p>
          <a:p>
            <a:r>
              <a:rPr lang="en-US" dirty="0" err="1" smtClean="0"/>
              <a:t>Tmax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Duration of snow pack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other</a:t>
            </a:r>
          </a:p>
          <a:p>
            <a:r>
              <a:rPr lang="en-US" dirty="0" smtClean="0"/>
              <a:t>Incorporate soil nutrient factor based on literature? (not experimental results)</a:t>
            </a:r>
            <a:endParaRPr lang="en-US" dirty="0"/>
          </a:p>
        </p:txBody>
      </p:sp>
      <p:pic>
        <p:nvPicPr>
          <p:cNvPr id="4" name="Picture 3" descr="G:\Users\John_Premium\Desktop\ScreenHunter_02 Mar. 06 11.09 copy.jpg"/>
          <p:cNvPicPr>
            <a:picLocks noChangeAspect="1" noChangeArrowheads="1"/>
          </p:cNvPicPr>
          <p:nvPr/>
        </p:nvPicPr>
        <p:blipFill>
          <a:blip r:embed="rId2" cstate="print"/>
          <a:srcRect t="27897"/>
          <a:stretch>
            <a:fillRect/>
          </a:stretch>
        </p:blipFill>
        <p:spPr bwMode="auto">
          <a:xfrm>
            <a:off x="5562600" y="1612900"/>
            <a:ext cx="3285655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response curve fitting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Abundance </a:t>
            </a:r>
            <a:r>
              <a:rPr lang="en-US" dirty="0" err="1" smtClean="0"/>
              <a:t>vs</a:t>
            </a:r>
            <a:r>
              <a:rPr lang="en-US" dirty="0" smtClean="0"/>
              <a:t> elevation (indirect gradient)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2273300"/>
            <a:ext cx="6146800" cy="321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5465763"/>
            <a:ext cx="5562600" cy="132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 of curve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205" y="1600200"/>
            <a:ext cx="4794985" cy="373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5656263"/>
            <a:ext cx="5791200" cy="93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 vs. seedling survival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57" y="2514600"/>
            <a:ext cx="7710889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5372100"/>
            <a:ext cx="647700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 growth vs. light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17638"/>
            <a:ext cx="5922530" cy="4489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150" y="5851934"/>
            <a:ext cx="4641850" cy="1006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3402</TotalTime>
  <Words>330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Species distribution modeling ideas</vt:lpstr>
      <vt:lpstr>Factors Controlling Plant Distributions</vt:lpstr>
      <vt:lpstr>PowerPoint Presentation</vt:lpstr>
      <vt:lpstr>Determinants of plant distributions Thermal Environment and Water</vt:lpstr>
      <vt:lpstr>Primary Environmental Regimes and Seedling Establishment</vt:lpstr>
      <vt:lpstr>Examples of response curve fitting</vt:lpstr>
      <vt:lpstr>Shape of curve</vt:lpstr>
      <vt:lpstr>Examples</vt:lpstr>
      <vt:lpstr>Height growth vs. light</vt:lpstr>
      <vt:lpstr>PowerPoint Presentation</vt:lpstr>
      <vt:lpstr>PowerPoint Presentation</vt:lpstr>
      <vt:lpstr>What are we going to do?</vt:lpstr>
      <vt:lpstr>PowerPoint Presentation</vt:lpstr>
      <vt:lpstr>What are we going to do? (cont.)</vt:lpstr>
      <vt:lpstr>PowerPoint Presentation</vt:lpstr>
    </vt:vector>
  </TitlesOfParts>
  <Company>ASU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Janet Franklin</dc:creator>
  <cp:lastModifiedBy>Lynn Sweet</cp:lastModifiedBy>
  <cp:revision>35</cp:revision>
  <dcterms:created xsi:type="dcterms:W3CDTF">2011-05-15T18:39:08Z</dcterms:created>
  <dcterms:modified xsi:type="dcterms:W3CDTF">2012-04-09T17:50:34Z</dcterms:modified>
</cp:coreProperties>
</file>