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8" r:id="rId4"/>
    <p:sldId id="259" r:id="rId5"/>
    <p:sldId id="292" r:id="rId6"/>
    <p:sldId id="261" r:id="rId7"/>
    <p:sldId id="291" r:id="rId8"/>
    <p:sldId id="280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93" autoAdjust="0"/>
  </p:normalViewPr>
  <p:slideViewPr>
    <p:cSldViewPr>
      <p:cViewPr varScale="1">
        <p:scale>
          <a:sx n="128" d="100"/>
          <a:sy n="128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E54ED3-E7B1-4054-8BB7-7860A1760611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754208-75C6-4C93-92A0-37890868AD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3276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m2M NSF Grant 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Team meeting:</a:t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Microclimate measurements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8810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April 5, 2012, NCEAS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Field Installation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07" y="1600200"/>
            <a:ext cx="8229600" cy="4709160"/>
          </a:xfrm>
        </p:spPr>
        <p:txBody>
          <a:bodyPr/>
          <a:lstStyle/>
          <a:p>
            <a:r>
              <a:rPr lang="en-US" dirty="0" smtClean="0"/>
              <a:t>4 Sites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Tehachapi Range</a:t>
            </a:r>
          </a:p>
          <a:p>
            <a:pPr lvl="2"/>
            <a:r>
              <a:rPr lang="en-US" dirty="0" err="1" smtClean="0"/>
              <a:t>Tejon</a:t>
            </a:r>
            <a:r>
              <a:rPr lang="en-US" dirty="0" smtClean="0"/>
              <a:t> </a:t>
            </a:r>
            <a:r>
              <a:rPr lang="en-US" dirty="0"/>
              <a:t>Ranch – Foothill</a:t>
            </a:r>
            <a:endParaRPr lang="en-US" dirty="0" smtClean="0"/>
          </a:p>
          <a:p>
            <a:pPr lvl="2"/>
            <a:r>
              <a:rPr lang="en-US" dirty="0" smtClean="0"/>
              <a:t>Tejon Ranch </a:t>
            </a:r>
            <a:r>
              <a:rPr lang="en-US" dirty="0"/>
              <a:t>– </a:t>
            </a:r>
            <a:r>
              <a:rPr lang="en-US" dirty="0" err="1"/>
              <a:t>Montane</a:t>
            </a:r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b="1" dirty="0" smtClean="0"/>
              <a:t>Sierra Range</a:t>
            </a:r>
          </a:p>
          <a:p>
            <a:pPr lvl="2"/>
            <a:r>
              <a:rPr lang="en-US" dirty="0"/>
              <a:t>San Joaquin </a:t>
            </a:r>
            <a:r>
              <a:rPr lang="en-US" dirty="0" smtClean="0"/>
              <a:t>Experimental Range – Foothill</a:t>
            </a:r>
          </a:p>
          <a:p>
            <a:pPr lvl="2"/>
            <a:r>
              <a:rPr lang="en-US" dirty="0" smtClean="0"/>
              <a:t>Teakettle Experimental Forest – </a:t>
            </a:r>
            <a:r>
              <a:rPr lang="en-US" dirty="0" err="1" smtClean="0"/>
              <a:t>Montane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57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2011 Field Installation Summary:  </a:t>
            </a:r>
            <a:r>
              <a:rPr lang="en-US" dirty="0" err="1" smtClean="0"/>
              <a:t>Propagules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 each garden</a:t>
            </a:r>
          </a:p>
          <a:p>
            <a:pPr lvl="1"/>
            <a:r>
              <a:rPr lang="en-US" dirty="0" smtClean="0"/>
              <a:t>5 species planted into 0.5x1m single-species plots</a:t>
            </a:r>
          </a:p>
          <a:p>
            <a:pPr lvl="2"/>
            <a:r>
              <a:rPr lang="en-US" dirty="0" smtClean="0"/>
              <a:t>50% of seeds from Sierra and 50% from Tehachapi</a:t>
            </a:r>
          </a:p>
          <a:p>
            <a:pPr lvl="1"/>
            <a:r>
              <a:rPr lang="en-US" dirty="0" smtClean="0"/>
              <a:t>50 seeds per plot and two replicate plots </a:t>
            </a:r>
          </a:p>
          <a:p>
            <a:endParaRPr lang="en-US" dirty="0"/>
          </a:p>
          <a:p>
            <a:r>
              <a:rPr lang="en-US" i="1" dirty="0" err="1" smtClean="0"/>
              <a:t>Quercus</a:t>
            </a:r>
            <a:r>
              <a:rPr lang="en-US" i="1" dirty="0" smtClean="0"/>
              <a:t> </a:t>
            </a:r>
            <a:r>
              <a:rPr lang="en-US" i="1" dirty="0" err="1" smtClean="0"/>
              <a:t>kelloggii</a:t>
            </a:r>
            <a:r>
              <a:rPr lang="en-US" i="1" dirty="0" smtClean="0"/>
              <a:t> </a:t>
            </a:r>
            <a:r>
              <a:rPr lang="en-US" dirty="0" smtClean="0"/>
              <a:t>(black oak) (</a:t>
            </a:r>
            <a:r>
              <a:rPr lang="en-US" dirty="0" err="1" smtClean="0"/>
              <a:t>montane</a:t>
            </a:r>
            <a:r>
              <a:rPr lang="en-US" dirty="0" smtClean="0"/>
              <a:t>)</a:t>
            </a:r>
          </a:p>
          <a:p>
            <a:r>
              <a:rPr lang="en-US" i="1" dirty="0" err="1" smtClean="0"/>
              <a:t>Quercus</a:t>
            </a:r>
            <a:r>
              <a:rPr lang="en-US" i="1" dirty="0" smtClean="0"/>
              <a:t> </a:t>
            </a:r>
            <a:r>
              <a:rPr lang="en-US" i="1" dirty="0" err="1" smtClean="0"/>
              <a:t>douglasii</a:t>
            </a:r>
            <a:r>
              <a:rPr lang="en-US" i="1" dirty="0" smtClean="0"/>
              <a:t> </a:t>
            </a:r>
            <a:r>
              <a:rPr lang="en-US" dirty="0" smtClean="0"/>
              <a:t>(blue oak) (foothills)</a:t>
            </a:r>
          </a:p>
          <a:p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sabiniana</a:t>
            </a:r>
            <a:r>
              <a:rPr lang="en-US" i="1" dirty="0" smtClean="0"/>
              <a:t> </a:t>
            </a:r>
            <a:r>
              <a:rPr lang="en-US" dirty="0" smtClean="0"/>
              <a:t>(gray pine) (foothills)</a:t>
            </a:r>
          </a:p>
          <a:p>
            <a:r>
              <a:rPr lang="en-US" i="1" dirty="0" err="1" smtClean="0"/>
              <a:t>Pinus</a:t>
            </a:r>
            <a:r>
              <a:rPr lang="en-US" i="1" dirty="0" smtClean="0"/>
              <a:t> </a:t>
            </a:r>
            <a:r>
              <a:rPr lang="en-US" i="1" dirty="0" err="1" smtClean="0"/>
              <a:t>jeffreyi</a:t>
            </a:r>
            <a:r>
              <a:rPr lang="en-US" i="1" dirty="0" smtClean="0"/>
              <a:t> </a:t>
            </a:r>
            <a:r>
              <a:rPr lang="en-US" dirty="0" smtClean="0"/>
              <a:t>(Jeffrey pine) (</a:t>
            </a:r>
            <a:r>
              <a:rPr lang="en-US" dirty="0" err="1" smtClean="0"/>
              <a:t>montane</a:t>
            </a:r>
            <a:r>
              <a:rPr lang="en-US" dirty="0" smtClean="0"/>
              <a:t>)</a:t>
            </a:r>
          </a:p>
          <a:p>
            <a:r>
              <a:rPr lang="en-US" i="1" dirty="0" err="1" smtClean="0"/>
              <a:t>Pinus</a:t>
            </a:r>
            <a:r>
              <a:rPr lang="en-US" i="1" dirty="0" smtClean="0"/>
              <a:t> ponderosa</a:t>
            </a:r>
            <a:r>
              <a:rPr lang="en-US" dirty="0" smtClean="0"/>
              <a:t> (ponderosa pine) (</a:t>
            </a:r>
            <a:r>
              <a:rPr lang="en-US" dirty="0" err="1" smtClean="0"/>
              <a:t>montane</a:t>
            </a:r>
            <a:r>
              <a:rPr lang="en-US" dirty="0" smtClean="0"/>
              <a:t>)</a:t>
            </a:r>
            <a:endParaRPr lang="en-US" i="1" dirty="0" smtClean="0"/>
          </a:p>
          <a:p>
            <a:endParaRPr lang="en-US" i="1" dirty="0" smtClean="0"/>
          </a:p>
          <a:p>
            <a:endParaRPr lang="en-US" dirty="0"/>
          </a:p>
          <a:p>
            <a:r>
              <a:rPr lang="en-US" dirty="0" smtClean="0"/>
              <a:t>Year 1 planting complete</a:t>
            </a:r>
          </a:p>
          <a:p>
            <a:r>
              <a:rPr lang="en-US" dirty="0" smtClean="0"/>
              <a:t>Plots for subsequent year plantings set up</a:t>
            </a:r>
          </a:p>
        </p:txBody>
      </p:sp>
    </p:spTree>
    <p:extLst>
      <p:ext uri="{BB962C8B-B14F-4D97-AF65-F5344CB8AC3E}">
        <p14:creationId xmlns:p14="http://schemas.microsoft.com/office/powerpoint/2010/main" val="718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914400"/>
            <a:ext cx="7651487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6200"/>
            <a:ext cx="5486400" cy="522288"/>
          </a:xfrm>
        </p:spPr>
        <p:txBody>
          <a:bodyPr/>
          <a:lstStyle/>
          <a:p>
            <a:r>
              <a:rPr lang="en-US" dirty="0" smtClean="0"/>
              <a:t>COMMON GARDEN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6986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Plant </a:t>
            </a:r>
            <a:r>
              <a:rPr lang="en-US" sz="3600" b="1" dirty="0" err="1" smtClean="0"/>
              <a:t>DatA</a:t>
            </a:r>
            <a:r>
              <a:rPr lang="en-US" sz="3600" b="1" dirty="0" smtClean="0"/>
              <a:t>: Control data on germination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600200"/>
            <a:ext cx="5715000" cy="44958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UNSTRATIFIED SEEDS (no cold treatment)</a:t>
            </a: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-Blue oak- </a:t>
            </a:r>
            <a:r>
              <a:rPr lang="en-US" sz="2200" dirty="0" smtClean="0"/>
              <a:t>75-95% germination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endParaRPr lang="en-US" sz="2200" dirty="0"/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STRATIFIED SEEDS (4C for 2-3 </a:t>
            </a:r>
            <a:r>
              <a:rPr lang="en-US" sz="2200" dirty="0" err="1" smtClean="0">
                <a:solidFill>
                  <a:schemeClr val="tx1"/>
                </a:solidFill>
              </a:rPr>
              <a:t>mos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en-US" sz="2200" dirty="0"/>
              <a:t>	</a:t>
            </a:r>
            <a:r>
              <a:rPr lang="en-US" sz="2200" dirty="0" smtClean="0"/>
              <a:t>Underway…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-Black oak- </a:t>
            </a:r>
            <a:r>
              <a:rPr lang="en-US" sz="2200" dirty="0" smtClean="0"/>
              <a:t>20</a:t>
            </a:r>
            <a:r>
              <a:rPr lang="en-US" sz="2200" dirty="0" smtClean="0">
                <a:solidFill>
                  <a:schemeClr val="tx1"/>
                </a:solidFill>
              </a:rPr>
              <a:t>% so far</a:t>
            </a:r>
          </a:p>
          <a:p>
            <a:pPr algn="l"/>
            <a:r>
              <a:rPr lang="en-US" sz="2200" dirty="0" smtClean="0"/>
              <a:t>-P</a:t>
            </a:r>
            <a:r>
              <a:rPr lang="en-US" sz="2200" dirty="0" smtClean="0">
                <a:solidFill>
                  <a:schemeClr val="tx1"/>
                </a:solidFill>
              </a:rPr>
              <a:t>onderosa pine- 90+% so far</a:t>
            </a:r>
          </a:p>
          <a:p>
            <a:pPr algn="l"/>
            <a:r>
              <a:rPr lang="en-US" sz="2200" dirty="0"/>
              <a:t>-</a:t>
            </a:r>
            <a:r>
              <a:rPr lang="en-US" sz="2200" dirty="0" smtClean="0">
                <a:solidFill>
                  <a:schemeClr val="tx1"/>
                </a:solidFill>
              </a:rPr>
              <a:t>Jeffrey pines– </a:t>
            </a:r>
            <a:r>
              <a:rPr lang="en-US" sz="2200" dirty="0" smtClean="0"/>
              <a:t>75</a:t>
            </a:r>
            <a:r>
              <a:rPr lang="en-US" sz="2200" dirty="0" smtClean="0">
                <a:solidFill>
                  <a:schemeClr val="tx1"/>
                </a:solidFill>
              </a:rPr>
              <a:t>% so far</a:t>
            </a:r>
          </a:p>
          <a:p>
            <a:pPr algn="l"/>
            <a:r>
              <a:rPr lang="en-US" sz="2200" dirty="0"/>
              <a:t>	</a:t>
            </a:r>
            <a:endParaRPr lang="en-US" sz="2200" dirty="0" smtClean="0"/>
          </a:p>
          <a:p>
            <a:pPr algn="l"/>
            <a:r>
              <a:rPr lang="en-US" sz="2200" dirty="0" smtClean="0"/>
              <a:t>-Gray pine- subsample didn’t germinate yet. Literature indicates slow germ (1+months)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52400" y="1219199"/>
            <a:ext cx="2418444" cy="1551903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6" name="Picture 5" descr="photo(1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14600"/>
            <a:ext cx="2235200" cy="1676400"/>
          </a:xfrm>
          <a:prstGeom prst="rect">
            <a:avLst/>
          </a:prstGeom>
        </p:spPr>
      </p:pic>
      <p:pic>
        <p:nvPicPr>
          <p:cNvPr id="7" name="Picture 6" descr="photo(11)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52400" y="4038600"/>
            <a:ext cx="2667000" cy="19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jon Foot March 2012\IMG_24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69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16080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 oak seedling</a:t>
            </a:r>
          </a:p>
          <a:p>
            <a:r>
              <a:rPr lang="en-US" dirty="0" smtClean="0"/>
              <a:t>Tehachapi Foothill 3/5/2012</a:t>
            </a:r>
            <a:endParaRPr lang="en-US" dirty="0"/>
          </a:p>
        </p:txBody>
      </p:sp>
      <p:pic>
        <p:nvPicPr>
          <p:cNvPr id="2051" name="Picture 3" descr="G:\Tejon Foot March 2012\IMG_242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9400" y="1024200"/>
            <a:ext cx="4458600" cy="48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210337" y="3352800"/>
            <a:ext cx="2199863" cy="7620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70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jon Foot March 2012\IMG_244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3166251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Weedy gardens and gophers</a:t>
            </a:r>
          </a:p>
          <a:p>
            <a:r>
              <a:rPr lang="en-US" b="1" dirty="0" smtClean="0"/>
              <a:t>Tehachapi Foothill 3/5/2012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088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Plant Data:  Growth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Data:  </a:t>
            </a:r>
          </a:p>
          <a:p>
            <a:pPr lvl="1"/>
            <a:r>
              <a:rPr lang="en-US" dirty="0" smtClean="0"/>
              <a:t>Foothill Sites- Feb (SF) and March (TF) visits</a:t>
            </a:r>
          </a:p>
          <a:p>
            <a:pPr lvl="1"/>
            <a:r>
              <a:rPr lang="en-US" dirty="0" err="1" smtClean="0"/>
              <a:t>Montane</a:t>
            </a:r>
            <a:r>
              <a:rPr lang="en-US" dirty="0" smtClean="0"/>
              <a:t> sites- waiting for access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 of March, only blue oak observed in plots</a:t>
            </a:r>
          </a:p>
          <a:p>
            <a:endParaRPr lang="en-US" dirty="0"/>
          </a:p>
          <a:p>
            <a:r>
              <a:rPr lang="en-US" dirty="0" smtClean="0"/>
              <a:t>Field Data from each site(4), garden(6) for each seed(50)-species(5)-provenance(2):</a:t>
            </a:r>
          </a:p>
          <a:p>
            <a:pPr lvl="1"/>
            <a:r>
              <a:rPr lang="en-US" dirty="0" smtClean="0"/>
              <a:t>Possible 3000 data points to collect per visit per site</a:t>
            </a:r>
          </a:p>
          <a:p>
            <a:pPr lvl="1"/>
            <a:r>
              <a:rPr lang="en-US" dirty="0" smtClean="0"/>
              <a:t>(Emergence), shoot height, basal diameter, general condition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Additional biomass data at harvest – (above-ground shoot </a:t>
            </a:r>
            <a:r>
              <a:rPr lang="en-US" dirty="0" err="1" smtClean="0"/>
              <a:t>wgt</a:t>
            </a:r>
            <a:r>
              <a:rPr lang="en-US" dirty="0" smtClean="0"/>
              <a:t>, one-sided leaf area) after several years</a:t>
            </a:r>
          </a:p>
          <a:p>
            <a:pPr marL="585216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70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Issues to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Weedy gardens</a:t>
            </a:r>
          </a:p>
          <a:p>
            <a:pPr lvl="1"/>
            <a:r>
              <a:rPr lang="en-US" dirty="0" smtClean="0"/>
              <a:t>Weed</a:t>
            </a:r>
          </a:p>
          <a:p>
            <a:pPr lvl="1"/>
            <a:r>
              <a:rPr lang="en-US" dirty="0" smtClean="0"/>
              <a:t>Spray</a:t>
            </a:r>
          </a:p>
          <a:p>
            <a:pPr lvl="1"/>
            <a:r>
              <a:rPr lang="en-US" dirty="0" smtClean="0"/>
              <a:t>Leave as-is</a:t>
            </a:r>
          </a:p>
          <a:p>
            <a:pPr lvl="1"/>
            <a:r>
              <a:rPr lang="en-US" dirty="0" smtClean="0"/>
              <a:t>Weed-whack unplanted plots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other data should we be collecting?</a:t>
            </a:r>
          </a:p>
          <a:p>
            <a:pPr lvl="1"/>
            <a:r>
              <a:rPr lang="en-US" dirty="0" err="1" smtClean="0"/>
              <a:t>Ecophysiology</a:t>
            </a:r>
            <a:r>
              <a:rPr lang="en-US" dirty="0" smtClean="0"/>
              <a:t> (Photosynth; WUE, etc.)/what is feasible?</a:t>
            </a:r>
          </a:p>
          <a:p>
            <a:pPr lvl="1"/>
            <a:r>
              <a:rPr lang="en-US" dirty="0" err="1" smtClean="0"/>
              <a:t>Mycorrhizae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8810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April 5, 2012 NCEAS</a:t>
            </a:r>
          </a:p>
        </p:txBody>
      </p:sp>
    </p:spTree>
    <p:extLst>
      <p:ext uri="{BB962C8B-B14F-4D97-AF65-F5344CB8AC3E}">
        <p14:creationId xmlns:p14="http://schemas.microsoft.com/office/powerpoint/2010/main" val="39510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2011 Field Installation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HOBO and Seeds Summary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88252"/>
          <a:ext cx="8229600" cy="4532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8081"/>
                <a:gridCol w="1363411"/>
                <a:gridCol w="994922"/>
                <a:gridCol w="1093186"/>
              </a:tblGrid>
              <a:tr h="386914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 dirty="0">
                          <a:effectLst/>
                        </a:rPr>
                        <a:t> 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Garden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Site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Project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Sensors inside garden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48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Sensors in 15x15m square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72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288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Sensors in 40m radius circle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8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48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192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Sensors in site landscape array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--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24*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117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 dirty="0">
                          <a:effectLst/>
                        </a:rPr>
                        <a:t>Weather Stations</a:t>
                      </a:r>
                      <a:endParaRPr lang="en-US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1**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3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19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96126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Grand Total Number of Sensors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156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645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184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865950">
                <a:tc>
                  <a:txBody>
                    <a:bodyPr/>
                    <a:lstStyle/>
                    <a:p>
                      <a:pPr algn="r" fontAlgn="t"/>
                      <a:r>
                        <a:rPr lang="en-US" sz="2300" u="none" strike="noStrike">
                          <a:effectLst/>
                        </a:rPr>
                        <a:t>*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Each site had 24 landscape sensors; excepting Sierra High (Teakettle), which had 45 sensors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159">
                <a:tc>
                  <a:txBody>
                    <a:bodyPr/>
                    <a:lstStyle/>
                    <a:p>
                      <a:pPr algn="r" fontAlgn="t"/>
                      <a:r>
                        <a:rPr lang="en-US" sz="2300" u="none" strike="noStrike">
                          <a:effectLst/>
                        </a:rPr>
                        <a:t>**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Half of the gardens at a site have weather stations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7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52400"/>
            <a:ext cx="8519644" cy="6583363"/>
          </a:xfrm>
        </p:spPr>
      </p:pic>
    </p:spTree>
    <p:extLst>
      <p:ext uri="{BB962C8B-B14F-4D97-AF65-F5344CB8AC3E}">
        <p14:creationId xmlns:p14="http://schemas.microsoft.com/office/powerpoint/2010/main" val="33688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ID Nomenclature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0691"/>
              </p:ext>
            </p:extLst>
          </p:nvPr>
        </p:nvGraphicFramePr>
        <p:xfrm>
          <a:off x="1752600" y="1371600"/>
          <a:ext cx="7391400" cy="516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6165434" imgH="4319291" progId="Word.Document.12">
                  <p:embed/>
                </p:oleObj>
              </mc:Choice>
              <mc:Fallback>
                <p:oleObj name="Document" r:id="rId4" imgW="6165434" imgH="43192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1371600"/>
                        <a:ext cx="7391400" cy="5167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2438400"/>
            <a:ext cx="2971800" cy="3276600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40517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Logger Attributes Table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922948"/>
              </p:ext>
            </p:extLst>
          </p:nvPr>
        </p:nvGraphicFramePr>
        <p:xfrm>
          <a:off x="76200" y="990600"/>
          <a:ext cx="8839200" cy="5825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642300"/>
                <a:gridCol w="735870"/>
                <a:gridCol w="735870"/>
                <a:gridCol w="735870"/>
                <a:gridCol w="735870"/>
                <a:gridCol w="735870"/>
                <a:gridCol w="735870"/>
                <a:gridCol w="735870"/>
                <a:gridCol w="735870"/>
                <a:gridCol w="735870"/>
                <a:gridCol w="735870"/>
              </a:tblGrid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loc_ID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temp_tf216_0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temp_tf217_0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temp_tf218_0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temp_tf219_0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temp_tf220_0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temp_tf300_0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temp_tf301_0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temp_tf302_0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temp_tf303_0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temp_tf304_0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temp_tf305_0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logger_SN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10001173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10001209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10001175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10001200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10001197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9983721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10001252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10001251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10001239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10001215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10001243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org_v_rplm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original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data_start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12:35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12:35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12:35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12:35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12:35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11/07/11 14:40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17:00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17:00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17:00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17:00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11/08/11 17:00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data_stop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last_dwnld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03/06/12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03/06/12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03/06/12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03/06/12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03/06/12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03/05/12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03/05/12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03/05/12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03/05/12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03/05/12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03/05/12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data_type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calib_type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4 deg C fridge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log_int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channel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old_name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S2-O4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S2-O5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S2-O6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S2-O7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S2-O8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V1-WS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V1-I1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V1-I2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V1-I3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V1-I4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V1-I5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338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prime_site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Tehachapi Foothill (Tejon Ranch - low)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prim_st_ID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tf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3496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secnd_site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2 (South),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2 (South),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2 (South),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2 (South),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2 (South),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3 (Valley), Weather station aux HOBO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3 (Valley),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3 (Valley),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3 (Valley),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3 (Valley),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 3 (Valley), HOBO array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scnd_st_ID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2224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array_pos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pixel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pixel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pixel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pixel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pixel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garden_center_WS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garden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pos_ID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height_cm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height_ID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loc_X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-118.7096986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-118.7098294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-118.7099977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-118.7100863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-118.7100568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-118.7121761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-118.7122804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-118.712239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-118.7121964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-118.7121404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-118.7121388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loc_Y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34.9882762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34.9881934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34.988242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34.9883508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34.9884847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34.9887125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34.9888135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34.988792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34.9887877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34.9887758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34.9887273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elv_gps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909.0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901.1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898.0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899.4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906.9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859.1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878.5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877.8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877.3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877.1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875.6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elv_dem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datum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WGS84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aspect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vg_cv_grnd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vg_cv_undr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vg_cv_over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 0 - 5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photo_N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915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111-1905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111-1821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photo_S</a:t>
                      </a:r>
                      <a:endParaRPr lang="en-US" sz="1000" b="1" i="0" u="none" strike="noStrike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924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111-1907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111-1830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photo_E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111-1908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photo_W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111-1906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</a:rPr>
                        <a:t>photo_fish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  <a:tr h="124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camera</a:t>
                      </a:r>
                      <a:endParaRPr lang="en-US" sz="1000" b="1" i="0" u="none" strike="noStrike" dirty="0"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Sean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Sean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Sean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Sean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Sean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Lynn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Lynn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Lynn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Lynn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Lynn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 dirty="0">
                          <a:effectLst/>
                        </a:rPr>
                        <a:t>Lynn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117" marR="6117" marT="611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0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Levels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538940"/>
              </p:ext>
            </p:extLst>
          </p:nvPr>
        </p:nvGraphicFramePr>
        <p:xfrm>
          <a:off x="76199" y="1447801"/>
          <a:ext cx="8991601" cy="3276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836"/>
                <a:gridCol w="3205562"/>
                <a:gridCol w="1202085"/>
                <a:gridCol w="3526118"/>
              </a:tblGrid>
              <a:tr h="7295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Data Level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File Format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Nomenclature (example)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Level 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Raw climate data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.hobo / .csv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09987261.hobo / 09987261.csv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Level 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Channels split, data QA/QC-</a:t>
                      </a:r>
                      <a:r>
                        <a:rPr lang="en-US" sz="1400" dirty="0" err="1">
                          <a:effectLst/>
                        </a:rPr>
                        <a:t>ed</a:t>
                      </a:r>
                      <a:r>
                        <a:rPr lang="en-US" sz="1400" dirty="0">
                          <a:effectLst/>
                        </a:rPr>
                        <a:t> &amp; cleaned-up </a:t>
                      </a:r>
                      <a:r>
                        <a:rPr lang="en-US" sz="1400" dirty="0" smtClean="0">
                          <a:effectLst/>
                        </a:rPr>
                        <a:t>of</a:t>
                      </a:r>
                      <a:r>
                        <a:rPr lang="en-US" sz="1400" baseline="0" dirty="0" smtClean="0">
                          <a:effectLst/>
                        </a:rPr>
                        <a:t> extraneous data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.</a:t>
                      </a:r>
                      <a:r>
                        <a:rPr lang="en-US" sz="1400" dirty="0" err="1">
                          <a:effectLst/>
                        </a:rPr>
                        <a:t>csv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temp_sm408_1_20110827_20120714.csv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06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Level 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Same as Level 1, but stored in a query-able PostgreSQL database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.csv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temp_sm408_1_20110827_20120714.csv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52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Level 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TBD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.csv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8480" algn="l"/>
                        </a:tabLst>
                      </a:pPr>
                      <a:r>
                        <a:rPr lang="en-US" sz="1400" dirty="0">
                          <a:effectLst/>
                        </a:rPr>
                        <a:t>TBD	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15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QA/QC Checks for </a:t>
            </a:r>
            <a:br>
              <a:rPr lang="en-US" dirty="0" smtClean="0"/>
            </a:br>
            <a:r>
              <a:rPr lang="en-US" dirty="0" smtClean="0"/>
              <a:t>Temperature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Limit Check </a:t>
            </a:r>
            <a:r>
              <a:rPr lang="en-US" dirty="0"/>
              <a:t>- Flag data point “x” if:</a:t>
            </a:r>
          </a:p>
          <a:p>
            <a:pPr lvl="2"/>
            <a:r>
              <a:rPr lang="en-US" sz="2400" b="1" dirty="0"/>
              <a:t>x &lt; -40°C</a:t>
            </a:r>
            <a:r>
              <a:rPr lang="en-US" sz="2400" dirty="0"/>
              <a:t> (lower limit of HOBO operational range)</a:t>
            </a:r>
          </a:p>
          <a:p>
            <a:pPr lvl="2"/>
            <a:r>
              <a:rPr lang="en-US" sz="2400" b="1" dirty="0"/>
              <a:t>x &gt; 50°C</a:t>
            </a:r>
            <a:r>
              <a:rPr lang="en-US" sz="2400" dirty="0"/>
              <a:t> (upper limit for </a:t>
            </a:r>
            <a:r>
              <a:rPr lang="en-US" sz="2400" dirty="0" smtClean="0"/>
              <a:t>expected air </a:t>
            </a:r>
            <a:r>
              <a:rPr lang="en-US" sz="2400" dirty="0"/>
              <a:t>temperature as defined by NOAA MADIS)</a:t>
            </a:r>
          </a:p>
          <a:p>
            <a:r>
              <a:rPr lang="en-US" u="sng" dirty="0"/>
              <a:t>Flat-line Check</a:t>
            </a:r>
            <a:r>
              <a:rPr lang="en-US" dirty="0"/>
              <a:t> - Flag data points “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through x­­</a:t>
            </a:r>
            <a:r>
              <a:rPr lang="en-US" baseline="-25000" dirty="0"/>
              <a:t>n+9</a:t>
            </a:r>
            <a:r>
              <a:rPr lang="en-US" dirty="0"/>
              <a:t>” if:</a:t>
            </a:r>
          </a:p>
          <a:p>
            <a:pPr lvl="2"/>
            <a:r>
              <a:rPr lang="en-US" sz="2400" dirty="0"/>
              <a:t>there are 10 or more consecutive readings with no detectable change in value, e.g.,</a:t>
            </a:r>
            <a:r>
              <a:rPr lang="en-US" sz="2400" b="1" dirty="0"/>
              <a:t> </a:t>
            </a:r>
            <a:r>
              <a:rPr lang="en-US" sz="2400" b="1" dirty="0" err="1"/>
              <a:t>x</a:t>
            </a:r>
            <a:r>
              <a:rPr lang="en-US" sz="2400" b="1" baseline="-25000" dirty="0" err="1"/>
              <a:t>n</a:t>
            </a:r>
            <a:r>
              <a:rPr lang="en-US" sz="2400" b="1" dirty="0"/>
              <a:t> = x</a:t>
            </a:r>
            <a:r>
              <a:rPr lang="en-US" sz="2400" b="1" baseline="-25000" dirty="0"/>
              <a:t>n+1</a:t>
            </a:r>
            <a:r>
              <a:rPr lang="en-US" sz="2400" b="1" dirty="0"/>
              <a:t> = x</a:t>
            </a:r>
            <a:r>
              <a:rPr lang="en-US" sz="2400" b="1" baseline="-25000" dirty="0"/>
              <a:t>n+2</a:t>
            </a:r>
            <a:r>
              <a:rPr lang="en-US" sz="2400" b="1" dirty="0"/>
              <a:t> = x</a:t>
            </a:r>
            <a:r>
              <a:rPr lang="en-US" sz="2400" b="1" baseline="-25000" dirty="0"/>
              <a:t>n+3</a:t>
            </a:r>
            <a:r>
              <a:rPr lang="en-US" sz="2400" b="1" dirty="0"/>
              <a:t> = … = x</a:t>
            </a:r>
            <a:r>
              <a:rPr lang="en-US" sz="2400" b="1" baseline="-25000" dirty="0"/>
              <a:t>n+9</a:t>
            </a:r>
            <a:endParaRPr lang="en-US" sz="2400" dirty="0"/>
          </a:p>
          <a:p>
            <a:r>
              <a:rPr lang="en-US" u="sng" dirty="0"/>
              <a:t>Rate of Change Check</a:t>
            </a:r>
            <a:r>
              <a:rPr lang="en-US" dirty="0"/>
              <a:t> - Flag data point “x” if:</a:t>
            </a:r>
          </a:p>
          <a:p>
            <a:pPr lvl="2"/>
            <a:r>
              <a:rPr lang="en-US" sz="2400" dirty="0"/>
              <a:t>the rate of change in the data stream exceeds 20°C per 60 minutes (the air temperature rate of change limit as defined by NOAA MADIS); e.g.,</a:t>
            </a:r>
          </a:p>
          <a:p>
            <a:pPr lvl="2"/>
            <a:r>
              <a:rPr lang="en-US" dirty="0">
                <a:sym typeface="Wingdings"/>
              </a:rPr>
              <a:t></a:t>
            </a:r>
            <a:r>
              <a:rPr lang="en-US" dirty="0"/>
              <a:t> flag 10 minute data if: </a:t>
            </a:r>
            <a:r>
              <a:rPr lang="en-US" b="1" dirty="0"/>
              <a:t>|</a:t>
            </a:r>
            <a:r>
              <a:rPr lang="en-US" b="1" dirty="0" err="1"/>
              <a:t>x</a:t>
            </a:r>
            <a:r>
              <a:rPr lang="en-US" b="1" baseline="-25000" dirty="0" err="1"/>
              <a:t>n</a:t>
            </a:r>
            <a:r>
              <a:rPr lang="en-US" b="1" dirty="0"/>
              <a:t> - x</a:t>
            </a:r>
            <a:r>
              <a:rPr lang="en-US" b="1" baseline="-25000" dirty="0"/>
              <a:t>n-6</a:t>
            </a:r>
            <a:r>
              <a:rPr lang="en-US" b="1" dirty="0"/>
              <a:t>| &gt; 20°C AND x</a:t>
            </a:r>
            <a:r>
              <a:rPr lang="en-US" b="1" baseline="-25000" dirty="0"/>
              <a:t>n-6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i="1" dirty="0"/>
              <a:t>not</a:t>
            </a:r>
            <a:r>
              <a:rPr lang="en-US" dirty="0"/>
              <a:t> already flagged</a:t>
            </a:r>
          </a:p>
          <a:p>
            <a:pPr lvl="2"/>
            <a:r>
              <a:rPr lang="en-US" dirty="0">
                <a:sym typeface="Wingdings"/>
              </a:rPr>
              <a:t></a:t>
            </a:r>
            <a:r>
              <a:rPr lang="en-US" dirty="0"/>
              <a:t> flag 20 minute data if: </a:t>
            </a:r>
            <a:r>
              <a:rPr lang="en-US" b="1" dirty="0"/>
              <a:t>|</a:t>
            </a:r>
            <a:r>
              <a:rPr lang="en-US" b="1" dirty="0" err="1"/>
              <a:t>x</a:t>
            </a:r>
            <a:r>
              <a:rPr lang="en-US" b="1" baseline="-25000" dirty="0" err="1"/>
              <a:t>n</a:t>
            </a:r>
            <a:r>
              <a:rPr lang="en-US" b="1" dirty="0"/>
              <a:t> - x</a:t>
            </a:r>
            <a:r>
              <a:rPr lang="en-US" b="1" baseline="-25000" dirty="0"/>
              <a:t>n-3</a:t>
            </a:r>
            <a:r>
              <a:rPr lang="en-US" b="1" dirty="0"/>
              <a:t>| &gt; 20°C AND x</a:t>
            </a:r>
            <a:r>
              <a:rPr lang="en-US" b="1" baseline="-25000" dirty="0"/>
              <a:t>n-3</a:t>
            </a:r>
            <a:r>
              <a:rPr lang="en-US" b="1" dirty="0"/>
              <a:t> </a:t>
            </a:r>
            <a:r>
              <a:rPr lang="en-US" dirty="0"/>
              <a:t>is </a:t>
            </a:r>
            <a:r>
              <a:rPr lang="en-US" i="1" dirty="0"/>
              <a:t>not</a:t>
            </a:r>
            <a:r>
              <a:rPr lang="en-US" dirty="0"/>
              <a:t> already flagged</a:t>
            </a:r>
          </a:p>
        </p:txBody>
      </p:sp>
    </p:spTree>
    <p:extLst>
      <p:ext uri="{BB962C8B-B14F-4D97-AF65-F5344CB8AC3E}">
        <p14:creationId xmlns:p14="http://schemas.microsoft.com/office/powerpoint/2010/main" val="32341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628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Directory Structure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4088" cy="613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0644" y="5410200"/>
            <a:ext cx="470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+All sites directory with attributes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+Plus calibration files folder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Microclimate Data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Increase accuracy of sensor location coordinates</a:t>
            </a:r>
          </a:p>
          <a:p>
            <a:endParaRPr lang="en-US" dirty="0" smtClean="0"/>
          </a:p>
          <a:p>
            <a:r>
              <a:rPr lang="en-US" dirty="0" smtClean="0"/>
              <a:t>QA/QC Checks – any feedback?</a:t>
            </a:r>
          </a:p>
          <a:p>
            <a:pPr lvl="1"/>
            <a:r>
              <a:rPr lang="en-US" dirty="0" smtClean="0"/>
              <a:t>Treatment of data with QC flags</a:t>
            </a:r>
          </a:p>
          <a:p>
            <a:pPr lvl="1"/>
            <a:r>
              <a:rPr lang="en-US" dirty="0" smtClean="0"/>
              <a:t>Additional QA/QC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Derived Data Products</a:t>
            </a:r>
          </a:p>
          <a:p>
            <a:endParaRPr lang="en-US" dirty="0"/>
          </a:p>
          <a:p>
            <a:r>
              <a:rPr lang="en-US" dirty="0" smtClean="0"/>
              <a:t>Discontinuity in the data</a:t>
            </a:r>
          </a:p>
          <a:p>
            <a:endParaRPr lang="en-US" dirty="0" smtClean="0"/>
          </a:p>
          <a:p>
            <a:r>
              <a:rPr lang="en-US" dirty="0" smtClean="0"/>
              <a:t>Database options</a:t>
            </a:r>
          </a:p>
          <a:p>
            <a:endParaRPr lang="en-US" dirty="0"/>
          </a:p>
          <a:p>
            <a:r>
              <a:rPr lang="en-US" dirty="0" smtClean="0"/>
              <a:t>Server access</a:t>
            </a:r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609600"/>
            <a:ext cx="7605245" cy="5876780"/>
          </a:xfrm>
        </p:spPr>
      </p:pic>
      <p:sp>
        <p:nvSpPr>
          <p:cNvPr id="2" name="TextBox 1"/>
          <p:cNvSpPr txBox="1"/>
          <p:nvPr/>
        </p:nvSpPr>
        <p:spPr>
          <a:xfrm>
            <a:off x="2514600" y="152400"/>
            <a:ext cx="462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“Landscape Array” of Temperature Sensors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2011 Field Installation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Summary:  Sensors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sites (2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Montane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2 Foothill)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6 common garden locations per site sampling heterogeneity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all 6 gardens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temperature sensors total</a:t>
            </a:r>
          </a:p>
          <a:p>
            <a:pPr lvl="3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Layout:  inner (15x15m) and outer (40x40m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rings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3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Readings of temp at 10-minute intervals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 gardens per site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Onset weather stations </a:t>
            </a:r>
          </a:p>
          <a:p>
            <a:pPr lvl="3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Sierra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Montane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site readings are at 3m (for snow)</a:t>
            </a:r>
          </a:p>
          <a:p>
            <a:pPr lvl="3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all other sites readings are at 2m</a:t>
            </a:r>
          </a:p>
          <a:p>
            <a:pPr lvl="3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Temperature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(@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cm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2m/3m), solar radiation,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170432" lvl="3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wind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speed, precipitation,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RH,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soil moisture</a:t>
            </a:r>
          </a:p>
          <a:p>
            <a:pPr lvl="3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Readings at 10-minute intervals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Remaining 3 gardens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temperature sensors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cm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2m/3m)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Array of temperature sensors across the landscape</a:t>
            </a:r>
          </a:p>
          <a:p>
            <a:pPr lvl="2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24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at 3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sites (18 locations)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43 at Sierra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Montane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170432" lvl="3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2894" y="2438400"/>
            <a:ext cx="2474905" cy="2746801"/>
          </a:xfrm>
          <a:prstGeom prst="rect">
            <a:avLst/>
          </a:prstGeom>
          <a:noFill/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7240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4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524000"/>
            <a:ext cx="3860800" cy="514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32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Equipment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1066800"/>
            <a:ext cx="1954093" cy="2308324"/>
          </a:xfrm>
          <a:prstGeom prst="rect">
            <a:avLst/>
          </a:prstGeom>
          <a:solidFill>
            <a:srgbClr val="9CB084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Weather Station: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Solar radiation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Precipitation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RH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Wind speed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Soil moisture</a:t>
            </a:r>
          </a:p>
          <a:p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Temperature</a:t>
            </a:r>
          </a:p>
          <a:p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914400"/>
            <a:ext cx="4643312" cy="5539276"/>
            <a:chOff x="0" y="914400"/>
            <a:chExt cx="4643312" cy="5539276"/>
          </a:xfrm>
        </p:grpSpPr>
        <p:pic>
          <p:nvPicPr>
            <p:cNvPr id="5" name="Picture 4" descr="C2-L-mid_N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914400"/>
              <a:ext cx="2286000" cy="5539276"/>
            </a:xfrm>
            <a:prstGeom prst="rect">
              <a:avLst/>
            </a:prstGeom>
          </p:spPr>
        </p:pic>
        <p:pic>
          <p:nvPicPr>
            <p:cNvPr id="6" name="Picture 5" descr="IMG_1715.JP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145765" y="2664235"/>
              <a:ext cx="4637782" cy="23573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1000" y="1676400"/>
              <a:ext cx="1025829" cy="369332"/>
            </a:xfrm>
            <a:prstGeom prst="rect">
              <a:avLst/>
            </a:prstGeom>
            <a:solidFill>
              <a:srgbClr val="9CB08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2m high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62000" y="20574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14400" y="5638800"/>
              <a:ext cx="1186543" cy="369332"/>
            </a:xfrm>
            <a:prstGeom prst="rect">
              <a:avLst/>
            </a:prstGeom>
            <a:solidFill>
              <a:srgbClr val="9CB08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5</a:t>
              </a:r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cm high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1066800" y="5257800"/>
              <a:ext cx="30480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209800" y="5562600"/>
              <a:ext cx="11430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52600" y="3505200"/>
              <a:ext cx="1378841" cy="369332"/>
            </a:xfrm>
            <a:prstGeom prst="rect">
              <a:avLst/>
            </a:prstGeom>
            <a:solidFill>
              <a:srgbClr val="9CB084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Data logger</a:t>
              </a:r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>
              <a:off x="3131441" y="3689866"/>
              <a:ext cx="373759" cy="19633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19200" y="1143000"/>
              <a:ext cx="2095571" cy="369332"/>
            </a:xfrm>
            <a:prstGeom prst="rect">
              <a:avLst/>
            </a:prstGeom>
            <a:solidFill>
              <a:srgbClr val="9CB084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Temperature-only</a:t>
              </a:r>
              <a:endPara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V="1">
            <a:off x="2133600" y="5257800"/>
            <a:ext cx="4300408" cy="6418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8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2011 Field Installation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HOBO and Seeds Summary Table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688252"/>
          <a:ext cx="8229600" cy="4532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8081"/>
                <a:gridCol w="1363411"/>
                <a:gridCol w="994922"/>
                <a:gridCol w="1093186"/>
              </a:tblGrid>
              <a:tr h="386914">
                <a:tc>
                  <a:txBody>
                    <a:bodyPr/>
                    <a:lstStyle/>
                    <a:p>
                      <a:pPr algn="l" fontAlgn="b"/>
                      <a:r>
                        <a:rPr lang="en-US" sz="2300" u="none" strike="noStrike">
                          <a:effectLst/>
                        </a:rPr>
                        <a:t> 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Garden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Site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Project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Sensors inside garden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48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Sensors in 15x15m square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72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288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Sensors in 40m radius circle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8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48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192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Sensors in site landscape array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--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24*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117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86914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Weather Stations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1**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3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12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1934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396126">
                <a:tc>
                  <a:txBody>
                    <a:bodyPr/>
                    <a:lstStyle/>
                    <a:p>
                      <a:pPr algn="r" fontAlgn="b"/>
                      <a:r>
                        <a:rPr lang="en-US" sz="2300" u="none" strike="noStrike">
                          <a:effectLst/>
                        </a:rPr>
                        <a:t>Grand Total Number of Sensors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156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300" u="none" strike="noStrike">
                          <a:effectLst/>
                        </a:rPr>
                        <a:t>645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1842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</a:tr>
              <a:tr h="865950">
                <a:tc>
                  <a:txBody>
                    <a:bodyPr/>
                    <a:lstStyle/>
                    <a:p>
                      <a:pPr algn="r" fontAlgn="t"/>
                      <a:r>
                        <a:rPr lang="en-US" sz="2300" u="none" strike="noStrike">
                          <a:effectLst/>
                        </a:rPr>
                        <a:t>*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Each site had 24 landscape sensors; excepting Sierra High (Teakettle), which had 45 sensors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159">
                <a:tc>
                  <a:txBody>
                    <a:bodyPr/>
                    <a:lstStyle/>
                    <a:p>
                      <a:pPr algn="r" fontAlgn="t"/>
                      <a:r>
                        <a:rPr lang="en-US" sz="2300" u="none" strike="noStrike">
                          <a:effectLst/>
                        </a:rPr>
                        <a:t>**</a:t>
                      </a:r>
                      <a:endParaRPr lang="en-US" sz="23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Half of the gardens at a site have weather stations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212" marR="9212" marT="92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90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Preliminary temperature data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lsweet\Dropbox\M2M Presentations\US IALE\Sierra Montane Sigmaplo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4442663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sweet\Dropbox\M2M Presentations\US IALE\Sierra Montane Weather Stati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582" y="1295400"/>
            <a:ext cx="4199419" cy="405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Current Issues to Address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Optimize site visit timing for download and damage detection</a:t>
            </a:r>
          </a:p>
          <a:p>
            <a:r>
              <a:rPr lang="en-US" dirty="0" smtClean="0"/>
              <a:t>Replacement of broken equipment with extras</a:t>
            </a:r>
          </a:p>
          <a:p>
            <a:r>
              <a:rPr lang="en-US" dirty="0"/>
              <a:t>R</a:t>
            </a:r>
            <a:r>
              <a:rPr lang="en-US" dirty="0" smtClean="0"/>
              <a:t>etrofitting </a:t>
            </a:r>
            <a:r>
              <a:rPr lang="en-US" dirty="0"/>
              <a:t>for equipment </a:t>
            </a:r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Water and cord damage secondary to cattle-cage damage– mostly addressed</a:t>
            </a:r>
          </a:p>
          <a:p>
            <a:pPr lvl="1"/>
            <a:r>
              <a:rPr lang="en-US" dirty="0" smtClean="0"/>
              <a:t>Squirrel damage to wires- addressing via additional protection</a:t>
            </a:r>
          </a:p>
          <a:p>
            <a:r>
              <a:rPr lang="en-US" dirty="0" smtClean="0"/>
              <a:t>Installation of 3 additional weather stations at Teakettle (all SM gardens will have a WS)</a:t>
            </a:r>
            <a:endParaRPr lang="en-US" dirty="0"/>
          </a:p>
          <a:p>
            <a:r>
              <a:rPr lang="en-US" dirty="0" smtClean="0"/>
              <a:t>*Deploy additional sensors?* (we have more sensors)</a:t>
            </a:r>
          </a:p>
        </p:txBody>
      </p:sp>
    </p:spTree>
    <p:extLst>
      <p:ext uri="{BB962C8B-B14F-4D97-AF65-F5344CB8AC3E}">
        <p14:creationId xmlns:p14="http://schemas.microsoft.com/office/powerpoint/2010/main" val="6498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1600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Plant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68810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April 5, 2012 NCEAS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817</TotalTime>
  <Words>1586</Words>
  <Application>Microsoft Office PowerPoint</Application>
  <PresentationFormat>On-screen Show (4:3)</PresentationFormat>
  <Paragraphs>606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Apex</vt:lpstr>
      <vt:lpstr>Document</vt:lpstr>
      <vt:lpstr>m2M NSF Grant  Team meeting: Microclimate measurements </vt:lpstr>
      <vt:lpstr>PowerPoint Presentation</vt:lpstr>
      <vt:lpstr>PowerPoint Presentation</vt:lpstr>
      <vt:lpstr>2011 Field Installation Summary:  Sensors</vt:lpstr>
      <vt:lpstr>Equipment</vt:lpstr>
      <vt:lpstr>2011 Field Installation  HOBO and Seeds Summary Table</vt:lpstr>
      <vt:lpstr>Preliminary temperature data</vt:lpstr>
      <vt:lpstr>Current Issues to Address</vt:lpstr>
      <vt:lpstr>Plant Growth</vt:lpstr>
      <vt:lpstr>2011 Field Installation Summary</vt:lpstr>
      <vt:lpstr>2011 Field Installation Summary:  Propagules</vt:lpstr>
      <vt:lpstr>COMMON GARDEN</vt:lpstr>
      <vt:lpstr>Plant DatA: Control data on germination </vt:lpstr>
      <vt:lpstr>PowerPoint Presentation</vt:lpstr>
      <vt:lpstr>PowerPoint Presentation</vt:lpstr>
      <vt:lpstr>Plant Data:  Growth Data Collection</vt:lpstr>
      <vt:lpstr>Current Issues to Address</vt:lpstr>
      <vt:lpstr> Data Management</vt:lpstr>
      <vt:lpstr>2011 Field Installation  HOBO and Seeds Summary Table</vt:lpstr>
      <vt:lpstr>Location ID Nomenclature</vt:lpstr>
      <vt:lpstr>Logger Attributes Table</vt:lpstr>
      <vt:lpstr>Data Levels</vt:lpstr>
      <vt:lpstr>QA/QC Checks for  Temperature Data</vt:lpstr>
      <vt:lpstr>Data Directory Structure</vt:lpstr>
      <vt:lpstr>Microclimate Data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Sweet</dc:creator>
  <cp:lastModifiedBy>Lynn Sweet</cp:lastModifiedBy>
  <cp:revision>80</cp:revision>
  <dcterms:created xsi:type="dcterms:W3CDTF">2011-12-13T20:34:53Z</dcterms:created>
  <dcterms:modified xsi:type="dcterms:W3CDTF">2012-04-09T21:51:46Z</dcterms:modified>
</cp:coreProperties>
</file>