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1" r:id="rId6"/>
    <p:sldId id="259" r:id="rId7"/>
    <p:sldId id="260" r:id="rId8"/>
    <p:sldId id="265"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08"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3DE27-2211-415F-A5F0-D7A8C1493809}"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2340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3DE27-2211-415F-A5F0-D7A8C1493809}"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407032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3DE27-2211-415F-A5F0-D7A8C1493809}"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223428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3DE27-2211-415F-A5F0-D7A8C1493809}"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171995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3DE27-2211-415F-A5F0-D7A8C1493809}"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399725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3DE27-2211-415F-A5F0-D7A8C1493809}"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81879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3DE27-2211-415F-A5F0-D7A8C1493809}"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267682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3DE27-2211-415F-A5F0-D7A8C1493809}"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400603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3DE27-2211-415F-A5F0-D7A8C1493809}"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242413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3DE27-2211-415F-A5F0-D7A8C1493809}"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387501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3DE27-2211-415F-A5F0-D7A8C1493809}"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FB1C-6D48-4F74-AF8F-75F154E97490}" type="slidenum">
              <a:rPr lang="en-US" smtClean="0"/>
              <a:t>‹#›</a:t>
            </a:fld>
            <a:endParaRPr lang="en-US"/>
          </a:p>
        </p:txBody>
      </p:sp>
    </p:spTree>
    <p:extLst>
      <p:ext uri="{BB962C8B-B14F-4D97-AF65-F5344CB8AC3E}">
        <p14:creationId xmlns:p14="http://schemas.microsoft.com/office/powerpoint/2010/main" val="244661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DE27-2211-415F-A5F0-D7A8C1493809}" type="datetimeFigureOut">
              <a:rPr lang="en-US" smtClean="0"/>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FB1C-6D48-4F74-AF8F-75F154E97490}" type="slidenum">
              <a:rPr lang="en-US" smtClean="0"/>
              <a:t>‹#›</a:t>
            </a:fld>
            <a:endParaRPr lang="en-US"/>
          </a:p>
        </p:txBody>
      </p:sp>
    </p:spTree>
    <p:extLst>
      <p:ext uri="{BB962C8B-B14F-4D97-AF65-F5344CB8AC3E}">
        <p14:creationId xmlns:p14="http://schemas.microsoft.com/office/powerpoint/2010/main" val="161861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
            <a:ext cx="6400800" cy="1219200"/>
          </a:xfrm>
        </p:spPr>
        <p:txBody>
          <a:bodyPr/>
          <a:lstStyle/>
          <a:p>
            <a:r>
              <a:rPr lang="en-US" dirty="0" smtClean="0"/>
              <a:t>M2m Call 10/23/14</a:t>
            </a:r>
          </a:p>
          <a:p>
            <a:r>
              <a:rPr lang="en-US" dirty="0" smtClean="0"/>
              <a:t>Field Data Update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24000"/>
            <a:ext cx="6248400" cy="4667015"/>
          </a:xfrm>
          <a:prstGeom prst="rect">
            <a:avLst/>
          </a:prstGeom>
        </p:spPr>
      </p:pic>
    </p:spTree>
    <p:extLst>
      <p:ext uri="{BB962C8B-B14F-4D97-AF65-F5344CB8AC3E}">
        <p14:creationId xmlns:p14="http://schemas.microsoft.com/office/powerpoint/2010/main" val="381679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 y="76200"/>
            <a:ext cx="8991600" cy="1143000"/>
          </a:xfrm>
        </p:spPr>
        <p:txBody>
          <a:bodyPr>
            <a:normAutofit fontScale="90000"/>
          </a:bodyPr>
          <a:lstStyle/>
          <a:p>
            <a:r>
              <a:rPr lang="en-US" dirty="0" smtClean="0"/>
              <a:t>2012 Planting Year Black Oak 1-year Survival by Site, Garden and Plot vs. Cage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5399"/>
            <a:ext cx="7672436" cy="5486401"/>
          </a:xfrm>
        </p:spPr>
      </p:pic>
    </p:spTree>
    <p:extLst>
      <p:ext uri="{BB962C8B-B14F-4D97-AF65-F5344CB8AC3E}">
        <p14:creationId xmlns:p14="http://schemas.microsoft.com/office/powerpoint/2010/main" val="50411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Fall Fieldwork</a:t>
            </a:r>
            <a:endParaRPr lang="en-US" dirty="0"/>
          </a:p>
        </p:txBody>
      </p:sp>
      <p:sp>
        <p:nvSpPr>
          <p:cNvPr id="3" name="Content Placeholder 2"/>
          <p:cNvSpPr>
            <a:spLocks noGrp="1"/>
          </p:cNvSpPr>
          <p:nvPr>
            <p:ph idx="1"/>
          </p:nvPr>
        </p:nvSpPr>
        <p:spPr>
          <a:xfrm>
            <a:off x="304800" y="1524000"/>
            <a:ext cx="8534400" cy="5105400"/>
          </a:xfrm>
        </p:spPr>
        <p:txBody>
          <a:bodyPr>
            <a:normAutofit/>
          </a:bodyPr>
          <a:lstStyle/>
          <a:p>
            <a:r>
              <a:rPr lang="en-US" dirty="0" smtClean="0"/>
              <a:t>Battery replacements </a:t>
            </a:r>
          </a:p>
          <a:p>
            <a:pPr lvl="1"/>
            <a:r>
              <a:rPr lang="en-US" dirty="0" smtClean="0"/>
              <a:t>8 sensors at around every garden; all “vertical array” sensors inside gardens, all landscape sensors</a:t>
            </a:r>
          </a:p>
          <a:p>
            <a:pPr lvl="1"/>
            <a:r>
              <a:rPr lang="en-US" dirty="0" smtClean="0"/>
              <a:t>Should run for 3 years</a:t>
            </a:r>
          </a:p>
          <a:p>
            <a:r>
              <a:rPr lang="en-US" dirty="0" smtClean="0"/>
              <a:t>Planting</a:t>
            </a:r>
          </a:p>
          <a:p>
            <a:pPr lvl="1"/>
            <a:r>
              <a:rPr lang="en-US" dirty="0" err="1" smtClean="0"/>
              <a:t>Pinus</a:t>
            </a:r>
            <a:r>
              <a:rPr lang="en-US" dirty="0" smtClean="0"/>
              <a:t> </a:t>
            </a:r>
            <a:r>
              <a:rPr lang="en-US" dirty="0" err="1" smtClean="0"/>
              <a:t>sabiniana</a:t>
            </a:r>
            <a:r>
              <a:rPr lang="en-US" dirty="0" smtClean="0"/>
              <a:t>- 75 seeds per garden</a:t>
            </a:r>
          </a:p>
          <a:p>
            <a:pPr lvl="1"/>
            <a:r>
              <a:rPr lang="en-US" dirty="0" err="1" smtClean="0"/>
              <a:t>Quercus</a:t>
            </a:r>
            <a:r>
              <a:rPr lang="en-US" dirty="0" smtClean="0"/>
              <a:t> </a:t>
            </a:r>
            <a:r>
              <a:rPr lang="en-US" dirty="0" err="1" smtClean="0"/>
              <a:t>kelloggii</a:t>
            </a:r>
            <a:r>
              <a:rPr lang="en-US" dirty="0" smtClean="0"/>
              <a:t>- Tehachapi-only, 25 in cages</a:t>
            </a:r>
          </a:p>
          <a:p>
            <a:r>
              <a:rPr lang="en-US" dirty="0" smtClean="0"/>
              <a:t>Downloads and garden data collection (usual</a:t>
            </a:r>
            <a:r>
              <a:rPr lang="en-US" dirty="0" smtClean="0"/>
              <a:t>)</a:t>
            </a:r>
          </a:p>
          <a:p>
            <a:pPr lvl="1"/>
            <a:r>
              <a:rPr lang="en-US" dirty="0" err="1" smtClean="0"/>
              <a:t>Tejon</a:t>
            </a:r>
            <a:r>
              <a:rPr lang="en-US" dirty="0" smtClean="0"/>
              <a:t> is done; Sierras this weekend/next week</a:t>
            </a:r>
            <a:endParaRPr lang="en-US" dirty="0"/>
          </a:p>
        </p:txBody>
      </p:sp>
    </p:spTree>
    <p:extLst>
      <p:ext uri="{BB962C8B-B14F-4D97-AF65-F5344CB8AC3E}">
        <p14:creationId xmlns:p14="http://schemas.microsoft.com/office/powerpoint/2010/main" val="141632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90600" y="990600"/>
            <a:ext cx="7267339" cy="5428074"/>
          </a:xfrm>
          <a:prstGeom prst="rect">
            <a:avLst/>
          </a:prstGeom>
        </p:spPr>
      </p:pic>
      <p:sp>
        <p:nvSpPr>
          <p:cNvPr id="6" name="TextBox 5"/>
          <p:cNvSpPr txBox="1"/>
          <p:nvPr/>
        </p:nvSpPr>
        <p:spPr>
          <a:xfrm>
            <a:off x="1609821" y="356840"/>
            <a:ext cx="6028895" cy="369332"/>
          </a:xfrm>
          <a:prstGeom prst="rect">
            <a:avLst/>
          </a:prstGeom>
          <a:noFill/>
        </p:spPr>
        <p:txBody>
          <a:bodyPr wrap="none" rtlCol="0">
            <a:spAutoFit/>
          </a:bodyPr>
          <a:lstStyle/>
          <a:p>
            <a:r>
              <a:rPr lang="en-US" dirty="0" smtClean="0"/>
              <a:t>Continued ponderosa pine mortality; </a:t>
            </a:r>
            <a:r>
              <a:rPr lang="en-US" dirty="0" err="1" smtClean="0"/>
              <a:t>Tejon</a:t>
            </a:r>
            <a:r>
              <a:rPr lang="en-US" dirty="0" smtClean="0"/>
              <a:t> Ranch, 4500-5000’</a:t>
            </a:r>
            <a:endParaRPr lang="en-US" dirty="0"/>
          </a:p>
        </p:txBody>
      </p:sp>
    </p:spTree>
    <p:extLst>
      <p:ext uri="{BB962C8B-B14F-4D97-AF65-F5344CB8AC3E}">
        <p14:creationId xmlns:p14="http://schemas.microsoft.com/office/powerpoint/2010/main" val="124293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5400000">
            <a:off x="-96795" y="1315995"/>
            <a:ext cx="4980079" cy="3719689"/>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rot="5400000">
            <a:off x="3863214" y="1304846"/>
            <a:ext cx="4998971" cy="3733800"/>
          </a:xfrm>
          <a:prstGeom prst="rect">
            <a:avLst/>
          </a:prstGeom>
        </p:spPr>
      </p:pic>
      <p:sp>
        <p:nvSpPr>
          <p:cNvPr id="6" name="TextBox 5"/>
          <p:cNvSpPr txBox="1"/>
          <p:nvPr/>
        </p:nvSpPr>
        <p:spPr>
          <a:xfrm>
            <a:off x="2619789" y="169091"/>
            <a:ext cx="3266600" cy="369332"/>
          </a:xfrm>
          <a:prstGeom prst="rect">
            <a:avLst/>
          </a:prstGeom>
          <a:noFill/>
        </p:spPr>
        <p:txBody>
          <a:bodyPr wrap="none" rtlCol="0">
            <a:spAutoFit/>
          </a:bodyPr>
          <a:lstStyle/>
          <a:p>
            <a:r>
              <a:rPr lang="en-US" dirty="0" smtClean="0"/>
              <a:t>Furry friends enjoy transects too</a:t>
            </a:r>
            <a:endParaRPr lang="en-US" dirty="0"/>
          </a:p>
        </p:txBody>
      </p:sp>
    </p:spTree>
    <p:extLst>
      <p:ext uri="{BB962C8B-B14F-4D97-AF65-F5344CB8AC3E}">
        <p14:creationId xmlns:p14="http://schemas.microsoft.com/office/powerpoint/2010/main" val="302534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gardens look like this…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47800"/>
            <a:ext cx="6172200" cy="4610100"/>
          </a:xfrm>
          <a:prstGeom prst="rect">
            <a:avLst/>
          </a:prstGeom>
        </p:spPr>
      </p:pic>
    </p:spTree>
    <p:extLst>
      <p:ext uri="{BB962C8B-B14F-4D97-AF65-F5344CB8AC3E}">
        <p14:creationId xmlns:p14="http://schemas.microsoft.com/office/powerpoint/2010/main" val="310601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66800"/>
            <a:ext cx="3984037" cy="533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066800"/>
            <a:ext cx="3984037" cy="5334000"/>
          </a:xfrm>
          <a:prstGeom prst="rect">
            <a:avLst/>
          </a:prstGeom>
        </p:spPr>
      </p:pic>
      <p:sp>
        <p:nvSpPr>
          <p:cNvPr id="6" name="TextBox 5"/>
          <p:cNvSpPr txBox="1"/>
          <p:nvPr/>
        </p:nvSpPr>
        <p:spPr>
          <a:xfrm>
            <a:off x="1143000" y="596470"/>
            <a:ext cx="2024272" cy="369332"/>
          </a:xfrm>
          <a:prstGeom prst="rect">
            <a:avLst/>
          </a:prstGeom>
          <a:noFill/>
        </p:spPr>
        <p:txBody>
          <a:bodyPr wrap="none" rtlCol="0">
            <a:spAutoFit/>
          </a:bodyPr>
          <a:lstStyle/>
          <a:p>
            <a:r>
              <a:rPr lang="en-US" dirty="0" smtClean="0"/>
              <a:t>2 year old gray pine</a:t>
            </a:r>
            <a:endParaRPr lang="en-US" dirty="0"/>
          </a:p>
        </p:txBody>
      </p:sp>
      <p:sp>
        <p:nvSpPr>
          <p:cNvPr id="7" name="TextBox 6"/>
          <p:cNvSpPr txBox="1"/>
          <p:nvPr/>
        </p:nvSpPr>
        <p:spPr>
          <a:xfrm>
            <a:off x="5628082" y="609440"/>
            <a:ext cx="2024272" cy="369332"/>
          </a:xfrm>
          <a:prstGeom prst="rect">
            <a:avLst/>
          </a:prstGeom>
          <a:noFill/>
        </p:spPr>
        <p:txBody>
          <a:bodyPr wrap="none" rtlCol="0">
            <a:spAutoFit/>
          </a:bodyPr>
          <a:lstStyle/>
          <a:p>
            <a:r>
              <a:rPr lang="en-US" dirty="0"/>
              <a:t>3</a:t>
            </a:r>
            <a:r>
              <a:rPr lang="en-US" dirty="0" smtClean="0"/>
              <a:t> year old gray pine</a:t>
            </a:r>
            <a:endParaRPr lang="en-US" dirty="0"/>
          </a:p>
        </p:txBody>
      </p:sp>
      <p:sp>
        <p:nvSpPr>
          <p:cNvPr id="8" name="Rectangle 7"/>
          <p:cNvSpPr/>
          <p:nvPr/>
        </p:nvSpPr>
        <p:spPr>
          <a:xfrm>
            <a:off x="1718017" y="171854"/>
            <a:ext cx="5598840" cy="369332"/>
          </a:xfrm>
          <a:prstGeom prst="rect">
            <a:avLst/>
          </a:prstGeom>
        </p:spPr>
        <p:txBody>
          <a:bodyPr wrap="none">
            <a:spAutoFit/>
          </a:bodyPr>
          <a:lstStyle/>
          <a:p>
            <a:r>
              <a:rPr lang="en-US" dirty="0" smtClean="0"/>
              <a:t>But we have some survival, </a:t>
            </a:r>
            <a:r>
              <a:rPr lang="en-US" dirty="0" smtClean="0"/>
              <a:t>for instance, at </a:t>
            </a:r>
            <a:r>
              <a:rPr lang="en-US" dirty="0" err="1" smtClean="0"/>
              <a:t>Tejon</a:t>
            </a:r>
            <a:r>
              <a:rPr lang="en-US" dirty="0" smtClean="0"/>
              <a:t> </a:t>
            </a:r>
            <a:r>
              <a:rPr lang="en-US" dirty="0" smtClean="0"/>
              <a:t>Montane</a:t>
            </a:r>
            <a:endParaRPr lang="en-US" dirty="0"/>
          </a:p>
        </p:txBody>
      </p:sp>
    </p:spTree>
    <p:extLst>
      <p:ext uri="{BB962C8B-B14F-4D97-AF65-F5344CB8AC3E}">
        <p14:creationId xmlns:p14="http://schemas.microsoft.com/office/powerpoint/2010/main" val="328383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79251"/>
            <a:ext cx="3984037" cy="533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79251"/>
            <a:ext cx="3984037" cy="5334000"/>
          </a:xfrm>
          <a:prstGeom prst="rect">
            <a:avLst/>
          </a:prstGeom>
        </p:spPr>
      </p:pic>
      <p:sp>
        <p:nvSpPr>
          <p:cNvPr id="6" name="TextBox 5"/>
          <p:cNvSpPr txBox="1"/>
          <p:nvPr/>
        </p:nvSpPr>
        <p:spPr>
          <a:xfrm>
            <a:off x="2819400" y="356840"/>
            <a:ext cx="3741794" cy="369332"/>
          </a:xfrm>
          <a:prstGeom prst="rect">
            <a:avLst/>
          </a:prstGeom>
          <a:noFill/>
        </p:spPr>
        <p:txBody>
          <a:bodyPr wrap="none" rtlCol="0">
            <a:spAutoFit/>
          </a:bodyPr>
          <a:lstStyle/>
          <a:p>
            <a:r>
              <a:rPr lang="en-US" dirty="0" smtClean="0"/>
              <a:t>1 year old black oaks (</a:t>
            </a:r>
            <a:r>
              <a:rPr lang="en-US" dirty="0" err="1" smtClean="0"/>
              <a:t>Tejon</a:t>
            </a:r>
            <a:r>
              <a:rPr lang="en-US" dirty="0" smtClean="0"/>
              <a:t> Montane)</a:t>
            </a:r>
            <a:endParaRPr lang="en-US" dirty="0"/>
          </a:p>
        </p:txBody>
      </p:sp>
    </p:spTree>
    <p:extLst>
      <p:ext uri="{BB962C8B-B14F-4D97-AF65-F5344CB8AC3E}">
        <p14:creationId xmlns:p14="http://schemas.microsoft.com/office/powerpoint/2010/main" val="386741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5486400"/>
          </a:xfrm>
        </p:spPr>
        <p:txBody>
          <a:bodyPr>
            <a:normAutofit/>
          </a:bodyPr>
          <a:lstStyle/>
          <a:p>
            <a:pPr algn="l"/>
            <a:r>
              <a:rPr lang="en-US" sz="3200" dirty="0" smtClean="0"/>
              <a:t>We’ll see what our Sierra </a:t>
            </a:r>
            <a:r>
              <a:rPr lang="en-US" sz="3200" smtClean="0"/>
              <a:t>sites hold.</a:t>
            </a:r>
            <a:br>
              <a:rPr lang="en-US" sz="3200" smtClean="0"/>
            </a:br>
            <a:r>
              <a:rPr lang="en-US" sz="3200" smtClean="0"/>
              <a:t/>
            </a:r>
            <a:br>
              <a:rPr lang="en-US" sz="3200" smtClean="0"/>
            </a:br>
            <a:r>
              <a:rPr lang="en-US" sz="3200" dirty="0" smtClean="0"/>
              <a:t>Next two slides just to give an idea of differences between caged and uncaged plots within our exclosures. These data will be ready to use soon. May help with the SDMs. These are for 2012; after next week we’ll have data for 1-year survival in cage for 2 cohort-years. Sorry these are rough (note y axis changes).  -Lynn</a:t>
            </a:r>
            <a:endParaRPr lang="en-US" sz="3200" dirty="0"/>
          </a:p>
        </p:txBody>
      </p:sp>
    </p:spTree>
    <p:extLst>
      <p:ext uri="{BB962C8B-B14F-4D97-AF65-F5344CB8AC3E}">
        <p14:creationId xmlns:p14="http://schemas.microsoft.com/office/powerpoint/2010/main" val="62387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noAutofit/>
          </a:bodyPr>
          <a:lstStyle/>
          <a:p>
            <a:r>
              <a:rPr lang="en-US" sz="4000" dirty="0" smtClean="0">
                <a:solidFill>
                  <a:schemeClr val="tx2">
                    <a:lumMod val="60000"/>
                    <a:lumOff val="40000"/>
                  </a:schemeClr>
                </a:solidFill>
              </a:rPr>
              <a:t>2012 Planting Year Blue Oak 1-year Survival by Site, Garden and Plot vs. Cage</a:t>
            </a:r>
            <a:endParaRPr lang="en-US" sz="4000" dirty="0">
              <a:solidFill>
                <a:schemeClr val="tx2">
                  <a:lumMod val="60000"/>
                  <a:lumOff val="4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7924800" cy="5375997"/>
          </a:xfrm>
        </p:spPr>
      </p:pic>
      <p:sp>
        <p:nvSpPr>
          <p:cNvPr id="3" name="Oval 2"/>
          <p:cNvSpPr/>
          <p:nvPr/>
        </p:nvSpPr>
        <p:spPr>
          <a:xfrm>
            <a:off x="6629400" y="4267200"/>
            <a:ext cx="12954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           </a:t>
            </a:r>
          </a:p>
          <a:p>
            <a:pPr algn="ctr"/>
            <a:r>
              <a:rPr lang="en-US" dirty="0" smtClean="0"/>
              <a:t>   error</a:t>
            </a:r>
            <a:endParaRPr lang="en-US" dirty="0"/>
          </a:p>
        </p:txBody>
      </p:sp>
    </p:spTree>
    <p:extLst>
      <p:ext uri="{BB962C8B-B14F-4D97-AF65-F5344CB8AC3E}">
        <p14:creationId xmlns:p14="http://schemas.microsoft.com/office/powerpoint/2010/main" val="511430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162</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Major Goals: Fall Fieldwork</vt:lpstr>
      <vt:lpstr>PowerPoint Presentation</vt:lpstr>
      <vt:lpstr>PowerPoint Presentation</vt:lpstr>
      <vt:lpstr>Many gardens look like this…</vt:lpstr>
      <vt:lpstr>PowerPoint Presentation</vt:lpstr>
      <vt:lpstr>PowerPoint Presentation</vt:lpstr>
      <vt:lpstr>We’ll see what our Sierra sites hold.  Next two slides just to give an idea of differences between caged and uncaged plots within our exclosures. These data will be ready to use soon. May help with the SDMs. These are for 2012; after next week we’ll have data for 1-year survival in cage for 2 cohort-years. Sorry these are rough (note y axis changes).  -Lynn</vt:lpstr>
      <vt:lpstr>2012 Planting Year Blue Oak 1-year Survival by Site, Garden and Plot vs. Cage</vt:lpstr>
      <vt:lpstr>2012 Planting Year Black Oak 1-year Survival by Site, Garden and Plot vs. Cage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Sweet</dc:creator>
  <cp:lastModifiedBy>Lynn Sweet</cp:lastModifiedBy>
  <cp:revision>10</cp:revision>
  <dcterms:created xsi:type="dcterms:W3CDTF">2014-10-23T18:26:01Z</dcterms:created>
  <dcterms:modified xsi:type="dcterms:W3CDTF">2014-10-23T23:53:24Z</dcterms:modified>
</cp:coreProperties>
</file>